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15" r:id="rId3"/>
    <p:sldId id="309" r:id="rId4"/>
    <p:sldId id="312" r:id="rId5"/>
    <p:sldId id="310" r:id="rId6"/>
    <p:sldId id="323" r:id="rId7"/>
    <p:sldId id="298" r:id="rId8"/>
    <p:sldId id="318" r:id="rId9"/>
    <p:sldId id="317" r:id="rId10"/>
    <p:sldId id="314" r:id="rId11"/>
    <p:sldId id="324" r:id="rId12"/>
    <p:sldId id="284" r:id="rId13"/>
    <p:sldId id="321" r:id="rId14"/>
    <p:sldId id="285" r:id="rId15"/>
    <p:sldId id="319" r:id="rId16"/>
    <p:sldId id="327" r:id="rId17"/>
    <p:sldId id="328" r:id="rId18"/>
    <p:sldId id="320" r:id="rId19"/>
    <p:sldId id="32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esh Gupta" initials="EG" lastIdx="1" clrIdx="0">
    <p:extLst>
      <p:ext uri="{19B8F6BF-5375-455C-9EA6-DF929625EA0E}">
        <p15:presenceInfo xmlns:p15="http://schemas.microsoft.com/office/powerpoint/2012/main" userId="049011acd43b95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31C"/>
    <a:srgbClr val="E34D4D"/>
    <a:srgbClr val="71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238" autoAdjust="0"/>
  </p:normalViewPr>
  <p:slideViewPr>
    <p:cSldViewPr snapToGrid="0">
      <p:cViewPr varScale="1">
        <p:scale>
          <a:sx n="42" d="100"/>
          <a:sy n="42" d="100"/>
        </p:scale>
        <p:origin x="52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E0E68-A136-49B5-A0EE-49A36FFD400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06890-0E6B-4898-8422-3B20012C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3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15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5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6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89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1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29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8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5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7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9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9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3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4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A97B3-E6E1-420F-8665-1F9FE478278A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92.png"/><Relationship Id="rId3" Type="http://schemas.openxmlformats.org/officeDocument/2006/relationships/image" Target="../media/image4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10.png"/><Relationship Id="rId5" Type="http://schemas.openxmlformats.org/officeDocument/2006/relationships/image" Target="../media/image47.png"/><Relationship Id="rId10" Type="http://schemas.openxmlformats.org/officeDocument/2006/relationships/image" Target="../media/image263.png"/><Relationship Id="rId4" Type="http://schemas.openxmlformats.org/officeDocument/2006/relationships/image" Target="../media/image46.png"/><Relationship Id="rId9" Type="http://schemas.openxmlformats.org/officeDocument/2006/relationships/image" Target="../media/image2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7" Type="http://schemas.openxmlformats.org/officeDocument/2006/relationships/image" Target="../media/image45.gif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1.png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91.png"/><Relationship Id="rId7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511.png"/><Relationship Id="rId10" Type="http://schemas.openxmlformats.org/officeDocument/2006/relationships/image" Target="../media/image56.png"/><Relationship Id="rId4" Type="http://schemas.openxmlformats.org/officeDocument/2006/relationships/image" Target="../media/image501.png"/><Relationship Id="rId9" Type="http://schemas.openxmlformats.org/officeDocument/2006/relationships/image" Target="../media/image5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jpeg"/><Relationship Id="rId7" Type="http://schemas.openxmlformats.org/officeDocument/2006/relationships/image" Target="../media/image5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png"/><Relationship Id="rId5" Type="http://schemas.openxmlformats.org/officeDocument/2006/relationships/image" Target="../media/image11.png"/><Relationship Id="rId10" Type="http://schemas.openxmlformats.org/officeDocument/2006/relationships/image" Target="../media/image103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3" Type="http://schemas.openxmlformats.org/officeDocument/2006/relationships/image" Target="../media/image414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360.png"/><Relationship Id="rId5" Type="http://schemas.openxmlformats.org/officeDocument/2006/relationships/image" Target="../media/image123.png"/><Relationship Id="rId15" Type="http://schemas.openxmlformats.org/officeDocument/2006/relationships/image" Target="../media/image381.png"/><Relationship Id="rId10" Type="http://schemas.openxmlformats.org/officeDocument/2006/relationships/image" Target="../media/image142.png"/><Relationship Id="rId4" Type="http://schemas.openxmlformats.org/officeDocument/2006/relationships/image" Target="../media/image512.png"/><Relationship Id="rId9" Type="http://schemas.openxmlformats.org/officeDocument/2006/relationships/image" Target="../media/image4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openxmlformats.org/officeDocument/2006/relationships/image" Target="../media/image16.png"/><Relationship Id="rId12" Type="http://schemas.openxmlformats.org/officeDocument/2006/relationships/image" Target="../media/image133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11" Type="http://schemas.openxmlformats.org/officeDocument/2006/relationships/image" Target="../media/image122.png"/><Relationship Id="rId5" Type="http://schemas.openxmlformats.org/officeDocument/2006/relationships/image" Target="../media/image18.png"/><Relationship Id="rId15" Type="http://schemas.openxmlformats.org/officeDocument/2006/relationships/image" Target="../media/image21.png"/><Relationship Id="rId10" Type="http://schemas.openxmlformats.org/officeDocument/2006/relationships/image" Target="../media/image115.png"/><Relationship Id="rId19" Type="http://schemas.openxmlformats.org/officeDocument/2006/relationships/image" Target="../media/image24.png"/><Relationship Id="rId4" Type="http://schemas.openxmlformats.org/officeDocument/2006/relationships/image" Target="../media/image17.png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 Control of Multimode Cavities with Conditional Displacements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Eesh Gupta, S. </a:t>
            </a:r>
            <a:r>
              <a:rPr lang="en-US" dirty="0" err="1" smtClean="0"/>
              <a:t>Chakram</a:t>
            </a:r>
            <a:r>
              <a:rPr lang="en-US" dirty="0" smtClean="0"/>
              <a:t>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609" y="1815318"/>
            <a:ext cx="5048765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Sequentially acting ECD Gates on each mode </a:t>
            </a:r>
          </a:p>
          <a:p>
            <a:endParaRPr lang="en-US" sz="2400" dirty="0"/>
          </a:p>
          <a:p>
            <a:r>
              <a:rPr lang="en-US" sz="2400" dirty="0"/>
              <a:t>Driving modes one at a time to avoid heating effects and amplifying cross </a:t>
            </a:r>
            <a:r>
              <a:rPr lang="en-US" sz="2400" dirty="0" err="1"/>
              <a:t>kerr</a:t>
            </a:r>
            <a:r>
              <a:rPr lang="en-US" sz="2400" dirty="0"/>
              <a:t> </a:t>
            </a:r>
            <a:r>
              <a:rPr lang="en-US" sz="2400" dirty="0" smtClean="0"/>
              <a:t>interaction</a:t>
            </a:r>
            <a:r>
              <a:rPr lang="en-US" sz="2400" dirty="0"/>
              <a:t> </a:t>
            </a:r>
            <a:r>
              <a:rPr lang="en-US" sz="1800" dirty="0" smtClean="0"/>
              <a:t>[1, 2]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Instead of enhanced cross </a:t>
            </a:r>
            <a:r>
              <a:rPr lang="en-US" sz="2400" dirty="0" err="1" smtClean="0"/>
              <a:t>kerr</a:t>
            </a:r>
            <a:r>
              <a:rPr lang="en-US" sz="2400" dirty="0"/>
              <a:t> </a:t>
            </a:r>
            <a:r>
              <a:rPr lang="en-US" sz="2400" dirty="0" smtClean="0"/>
              <a:t>interaction, rely on JC-like interaction between ‘tunable qubit’ and modes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Multimode ECD</a:t>
            </a:r>
            <a:endParaRPr lang="en-US" sz="36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82519" y="2731030"/>
                <a:ext cx="3991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519" y="2731030"/>
                <a:ext cx="39914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684685" y="2099635"/>
            <a:ext cx="2029087" cy="1617847"/>
            <a:chOff x="658147" y="3795512"/>
            <a:chExt cx="3410308" cy="2613275"/>
          </a:xfrm>
        </p:grpSpPr>
        <p:sp>
          <p:nvSpPr>
            <p:cNvPr id="9" name="Rectangle 31"/>
            <p:cNvSpPr/>
            <p:nvPr/>
          </p:nvSpPr>
          <p:spPr>
            <a:xfrm>
              <a:off x="658147" y="3795512"/>
              <a:ext cx="3410308" cy="2613275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56364" y="3895203"/>
              <a:ext cx="3178296" cy="2505268"/>
              <a:chOff x="6823918" y="240473"/>
              <a:chExt cx="3178296" cy="250526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7850657" y="520899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7850657" y="1494262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7850657" y="2493651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8799419" y="1794273"/>
                <a:ext cx="0" cy="6680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8707332" y="2462300"/>
                <a:ext cx="156346" cy="1249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7995250" y="240473"/>
                <a:ext cx="1608338" cy="159717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8211476" y="520900"/>
                    <a:ext cx="1790738" cy="9445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/>
                      <a:t>M</a:t>
                    </a:r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1476" y="520900"/>
                    <a:ext cx="1790738" cy="94457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448"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/>
              <p:cNvSpPr txBox="1"/>
              <p:nvPr/>
            </p:nvSpPr>
            <p:spPr>
              <a:xfrm>
                <a:off x="6850166" y="336233"/>
                <a:ext cx="1026738" cy="74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Mode 1</a:t>
                </a:r>
                <a:endParaRPr lang="en-US" sz="12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844046" y="1294868"/>
                <a:ext cx="1026738" cy="74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Mode 2</a:t>
                </a:r>
                <a:endParaRPr lang="en-US" sz="12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23918" y="2298310"/>
                <a:ext cx="1026738" cy="447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Qubit</a:t>
                </a:r>
                <a:endParaRPr lang="en-US" sz="1200" dirty="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9610247" y="2161354"/>
            <a:ext cx="2095506" cy="1570866"/>
            <a:chOff x="7061982" y="3716705"/>
            <a:chExt cx="3865074" cy="2810704"/>
          </a:xfrm>
        </p:grpSpPr>
        <p:sp>
          <p:nvSpPr>
            <p:cNvPr id="22" name="Rounded Rectangle 21"/>
            <p:cNvSpPr/>
            <p:nvPr/>
          </p:nvSpPr>
          <p:spPr>
            <a:xfrm>
              <a:off x="7061982" y="3716705"/>
              <a:ext cx="3865074" cy="2810704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182432" y="3841922"/>
              <a:ext cx="3555239" cy="2662826"/>
              <a:chOff x="6745462" y="3911680"/>
              <a:chExt cx="3555239" cy="2662826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7856170" y="3911680"/>
                <a:ext cx="2444531" cy="2518898"/>
                <a:chOff x="6629399" y="1776176"/>
                <a:chExt cx="3386128" cy="3881581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629399" y="2442411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629401" y="3942349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629401" y="5482390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ounded Rectangle 30"/>
                <p:cNvSpPr/>
                <p:nvPr/>
              </p:nvSpPr>
              <p:spPr>
                <a:xfrm>
                  <a:off x="6719960" y="3322511"/>
                  <a:ext cx="1600199" cy="135956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8084776" y="1776176"/>
                  <a:ext cx="1600199" cy="135956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7591400" y="4682080"/>
                  <a:ext cx="0" cy="89835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8920491" y="3135748"/>
                  <a:ext cx="0" cy="23100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" name="Oval 34"/>
                <p:cNvSpPr/>
                <p:nvPr/>
              </p:nvSpPr>
              <p:spPr>
                <a:xfrm>
                  <a:off x="7474095" y="5465252"/>
                  <a:ext cx="216568" cy="19250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8812208" y="5353569"/>
                  <a:ext cx="216568" cy="19250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6683711" y="3612435"/>
                      <a:ext cx="1853168" cy="8486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oMath>
                      </a14:m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3711" y="3612435"/>
                      <a:ext cx="1853168" cy="848614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521" t="-1961" b="-196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084774" y="2055688"/>
                      <a:ext cx="1930753" cy="8486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84774" y="2055688"/>
                      <a:ext cx="1930753" cy="84861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419" t="-4000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5" name="TextBox 24"/>
              <p:cNvSpPr txBox="1"/>
              <p:nvPr/>
            </p:nvSpPr>
            <p:spPr>
              <a:xfrm>
                <a:off x="6771710" y="4116802"/>
                <a:ext cx="1026738" cy="826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Mode 1</a:t>
                </a:r>
                <a:endParaRPr lang="en-US" sz="12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765591" y="5075436"/>
                <a:ext cx="1026738" cy="826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Mode 2</a:t>
                </a:r>
                <a:endParaRPr lang="en-US" sz="12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745462" y="6078880"/>
                <a:ext cx="1026738" cy="495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Qubit</a:t>
                </a:r>
                <a:endParaRPr lang="en-US" sz="1200" dirty="0"/>
              </a:p>
            </p:txBody>
          </p:sp>
        </p:grpSp>
      </p:grpSp>
      <p:sp>
        <p:nvSpPr>
          <p:cNvPr id="39" name="Rectangle 38"/>
          <p:cNvSpPr/>
          <p:nvPr/>
        </p:nvSpPr>
        <p:spPr>
          <a:xfrm>
            <a:off x="2050118" y="624998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Eickbusch</a:t>
            </a:r>
            <a:r>
              <a:rPr lang="en-US" sz="1400" dirty="0"/>
              <a:t>, Alec , et al. W34. 00005. APS March Meeting (2022). </a:t>
            </a:r>
          </a:p>
          <a:p>
            <a:r>
              <a:rPr lang="en-US" sz="1400" dirty="0"/>
              <a:t>[2] </a:t>
            </a:r>
            <a:r>
              <a:rPr lang="en-US" sz="1400" dirty="0" err="1"/>
              <a:t>Diringer</a:t>
            </a:r>
            <a:r>
              <a:rPr lang="en-US" sz="1400" dirty="0"/>
              <a:t>, </a:t>
            </a:r>
            <a:r>
              <a:rPr lang="en-US" sz="1400" dirty="0" err="1"/>
              <a:t>Asaf</a:t>
            </a:r>
            <a:r>
              <a:rPr lang="en-US" sz="1400" dirty="0"/>
              <a:t> A., et al.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arXiv:2301.09831</a:t>
            </a:r>
            <a:r>
              <a:rPr lang="en-US" sz="1400" dirty="0"/>
              <a:t> (2023).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7708103" y="4020319"/>
            <a:ext cx="3512379" cy="1225175"/>
            <a:chOff x="927882" y="2232330"/>
            <a:chExt cx="4729103" cy="1837423"/>
          </a:xfrm>
        </p:grpSpPr>
        <p:grpSp>
          <p:nvGrpSpPr>
            <p:cNvPr id="80" name="Group 79"/>
            <p:cNvGrpSpPr/>
            <p:nvPr/>
          </p:nvGrpSpPr>
          <p:grpSpPr>
            <a:xfrm>
              <a:off x="927882" y="2232330"/>
              <a:ext cx="4729103" cy="1837423"/>
              <a:chOff x="1319768" y="3509587"/>
              <a:chExt cx="4729103" cy="1837423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319768" y="3509587"/>
                <a:ext cx="4666064" cy="1837423"/>
                <a:chOff x="7602317" y="3367524"/>
                <a:chExt cx="4666064" cy="1837423"/>
              </a:xfrm>
            </p:grpSpPr>
            <p:grpSp>
              <p:nvGrpSpPr>
                <p:cNvPr id="102" name="Group 101"/>
                <p:cNvGrpSpPr/>
                <p:nvPr/>
              </p:nvGrpSpPr>
              <p:grpSpPr>
                <a:xfrm>
                  <a:off x="7602317" y="3367524"/>
                  <a:ext cx="4666064" cy="1745897"/>
                  <a:chOff x="7571049" y="4053324"/>
                  <a:chExt cx="4373834" cy="1451643"/>
                </a:xfrm>
              </p:grpSpPr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8055713" y="4053324"/>
                    <a:ext cx="3477367" cy="1451643"/>
                    <a:chOff x="7827113" y="2994545"/>
                    <a:chExt cx="3477367" cy="1451643"/>
                  </a:xfrm>
                </p:grpSpPr>
                <p:cxnSp>
                  <p:nvCxnSpPr>
                    <p:cNvPr id="112" name="Straight Arrow Connector 111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3" name="TextBox 112"/>
                        <p:cNvSpPr txBox="1"/>
                        <p:nvPr/>
                      </p:nvSpPr>
                      <p:spPr>
                        <a:xfrm>
                          <a:off x="8850770" y="3331219"/>
                          <a:ext cx="2453710" cy="42216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13" name="TextBox 11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850770" y="3331219"/>
                          <a:ext cx="2453710" cy="422163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11" name="Straight Arrow Connector 110"/>
                  <p:cNvCxnSpPr/>
                  <p:nvPr/>
                </p:nvCxnSpPr>
                <p:spPr>
                  <a:xfrm>
                    <a:off x="7571049" y="4886274"/>
                    <a:ext cx="437383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8429350" y="3748650"/>
                  <a:ext cx="0" cy="592207"/>
                </a:xfrm>
                <a:prstGeom prst="straightConnector1">
                  <a:avLst/>
                </a:prstGeom>
                <a:ln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8379149" y="3391064"/>
                      <a:ext cx="378565" cy="32310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9149" y="3391064"/>
                      <a:ext cx="378565" cy="323106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6522" r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8373880" y="4706252"/>
                  <a:ext cx="428795" cy="0"/>
                </a:xfrm>
                <a:prstGeom prst="straightConnector1">
                  <a:avLst/>
                </a:prstGeom>
                <a:ln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8315646" y="4881841"/>
                      <a:ext cx="612525" cy="32310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TextBox 10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5646" y="4881841"/>
                      <a:ext cx="612525" cy="323106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2000" r="-5333" b="-3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4" name="Freeform 83"/>
              <p:cNvSpPr/>
              <p:nvPr/>
            </p:nvSpPr>
            <p:spPr>
              <a:xfrm>
                <a:off x="1834085" y="390639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 95"/>
              <p:cNvSpPr/>
              <p:nvPr/>
            </p:nvSpPr>
            <p:spPr>
              <a:xfrm>
                <a:off x="3498862" y="3902228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>
              <a:xfrm flipV="1">
                <a:off x="2524438" y="4509239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/>
              <p:cNvSpPr/>
              <p:nvPr/>
            </p:nvSpPr>
            <p:spPr>
              <a:xfrm flipV="1">
                <a:off x="2970250" y="450924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2751775" y="3952104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5894078" y="4545701"/>
                    <a:ext cx="154793" cy="32310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4078" y="4545701"/>
                    <a:ext cx="154793" cy="32310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36842" r="-21053"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2544535" y="2372656"/>
                  <a:ext cx="201586" cy="323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1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4535" y="2372656"/>
                  <a:ext cx="201586" cy="32310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6000" r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/>
          <p:cNvGrpSpPr/>
          <p:nvPr/>
        </p:nvGrpSpPr>
        <p:grpSpPr>
          <a:xfrm>
            <a:off x="7717029" y="5254909"/>
            <a:ext cx="3575506" cy="1229938"/>
            <a:chOff x="927881" y="2232330"/>
            <a:chExt cx="4726280" cy="1825120"/>
          </a:xfrm>
        </p:grpSpPr>
        <p:grpSp>
          <p:nvGrpSpPr>
            <p:cNvPr id="115" name="Group 114"/>
            <p:cNvGrpSpPr/>
            <p:nvPr/>
          </p:nvGrpSpPr>
          <p:grpSpPr>
            <a:xfrm>
              <a:off x="927881" y="2232330"/>
              <a:ext cx="4726280" cy="1825120"/>
              <a:chOff x="1319767" y="3509587"/>
              <a:chExt cx="4726280" cy="1825120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1319767" y="3509587"/>
                <a:ext cx="4666064" cy="1825120"/>
                <a:chOff x="7602316" y="3367524"/>
                <a:chExt cx="4666064" cy="1825120"/>
              </a:xfrm>
            </p:grpSpPr>
            <p:grpSp>
              <p:nvGrpSpPr>
                <p:cNvPr id="124" name="Group 123"/>
                <p:cNvGrpSpPr/>
                <p:nvPr/>
              </p:nvGrpSpPr>
              <p:grpSpPr>
                <a:xfrm>
                  <a:off x="7602316" y="3367524"/>
                  <a:ext cx="4666064" cy="1745897"/>
                  <a:chOff x="7571049" y="4053324"/>
                  <a:chExt cx="4373834" cy="1451643"/>
                </a:xfrm>
              </p:grpSpPr>
              <p:grpSp>
                <p:nvGrpSpPr>
                  <p:cNvPr id="129" name="Group 128"/>
                  <p:cNvGrpSpPr/>
                  <p:nvPr/>
                </p:nvGrpSpPr>
                <p:grpSpPr>
                  <a:xfrm>
                    <a:off x="8055713" y="4053324"/>
                    <a:ext cx="2661181" cy="1451643"/>
                    <a:chOff x="7827113" y="2994545"/>
                    <a:chExt cx="2661181" cy="1451643"/>
                  </a:xfrm>
                </p:grpSpPr>
                <p:cxnSp>
                  <p:nvCxnSpPr>
                    <p:cNvPr id="131" name="Straight Arrow Connector 130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2" name="TextBox 131"/>
                        <p:cNvSpPr txBox="1"/>
                        <p:nvPr/>
                      </p:nvSpPr>
                      <p:spPr>
                        <a:xfrm>
                          <a:off x="8034587" y="3231246"/>
                          <a:ext cx="2453707" cy="34168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2" name="TextBox 1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034587" y="3231246"/>
                          <a:ext cx="2453707" cy="341689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b="-1739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0" name="Straight Arrow Connector 129"/>
                  <p:cNvCxnSpPr/>
                  <p:nvPr/>
                </p:nvCxnSpPr>
                <p:spPr>
                  <a:xfrm>
                    <a:off x="7571049" y="4886274"/>
                    <a:ext cx="437383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" name="Straight Arrow Connector 124"/>
                <p:cNvCxnSpPr/>
                <p:nvPr/>
              </p:nvCxnSpPr>
              <p:spPr>
                <a:xfrm>
                  <a:off x="10369854" y="3777296"/>
                  <a:ext cx="0" cy="592207"/>
                </a:xfrm>
                <a:prstGeom prst="straightConnector1">
                  <a:avLst/>
                </a:prstGeom>
                <a:ln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TextBox 125"/>
                    <p:cNvSpPr txBox="1"/>
                    <p:nvPr/>
                  </p:nvSpPr>
                  <p:spPr>
                    <a:xfrm>
                      <a:off x="10319653" y="3419710"/>
                      <a:ext cx="371659" cy="31970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TextBox 1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19653" y="3419710"/>
                      <a:ext cx="371659" cy="31970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6522" r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7" name="Straight Arrow Connector 126"/>
                <p:cNvCxnSpPr/>
                <p:nvPr/>
              </p:nvCxnSpPr>
              <p:spPr>
                <a:xfrm flipH="1" flipV="1">
                  <a:off x="10314384" y="4734899"/>
                  <a:ext cx="428795" cy="0"/>
                </a:xfrm>
                <a:prstGeom prst="straightConnector1">
                  <a:avLst/>
                </a:prstGeom>
                <a:ln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/>
                    <p:cNvSpPr txBox="1"/>
                    <p:nvPr/>
                  </p:nvSpPr>
                  <p:spPr>
                    <a:xfrm>
                      <a:off x="10188199" y="4872944"/>
                      <a:ext cx="581434" cy="31970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88199" y="4872944"/>
                      <a:ext cx="581434" cy="319700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9722" r="-6944" b="-30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8" name="Freeform 117"/>
              <p:cNvSpPr/>
              <p:nvPr/>
            </p:nvSpPr>
            <p:spPr>
              <a:xfrm>
                <a:off x="3799514" y="3907888"/>
                <a:ext cx="217305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464291" y="3903727"/>
                <a:ext cx="217305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 119"/>
              <p:cNvSpPr/>
              <p:nvPr/>
            </p:nvSpPr>
            <p:spPr>
              <a:xfrm flipV="1">
                <a:off x="4489867" y="4510739"/>
                <a:ext cx="217305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/>
              <p:cNvSpPr/>
              <p:nvPr/>
            </p:nvSpPr>
            <p:spPr>
              <a:xfrm flipV="1">
                <a:off x="4935679" y="4510739"/>
                <a:ext cx="217305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4717203" y="3953603"/>
                <a:ext cx="217305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/>
                  <p:cNvSpPr txBox="1"/>
                  <p:nvPr/>
                </p:nvSpPr>
                <p:spPr>
                  <a:xfrm>
                    <a:off x="5894078" y="4545702"/>
                    <a:ext cx="151969" cy="31970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23" name="TextBox 1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4078" y="4545702"/>
                    <a:ext cx="151969" cy="31970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38889" r="-27778"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4317489" y="2367966"/>
                  <a:ext cx="197907" cy="3197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1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89" y="2367966"/>
                  <a:ext cx="197907" cy="31970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833"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Connector 57"/>
          <p:cNvCxnSpPr/>
          <p:nvPr/>
        </p:nvCxnSpPr>
        <p:spPr>
          <a:xfrm>
            <a:off x="9577299" y="4473167"/>
            <a:ext cx="0" cy="20116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7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609" y="1815318"/>
            <a:ext cx="5436289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Sequentially acting ECD Gates on each mode </a:t>
            </a:r>
          </a:p>
          <a:p>
            <a:endParaRPr lang="en-US" sz="2400" dirty="0"/>
          </a:p>
          <a:p>
            <a:r>
              <a:rPr lang="en-US" sz="2400" dirty="0"/>
              <a:t>Driving modes one at a time to avoid heating effects and amplifying cross </a:t>
            </a:r>
            <a:r>
              <a:rPr lang="en-US" sz="2400" dirty="0" err="1"/>
              <a:t>kerr</a:t>
            </a:r>
            <a:r>
              <a:rPr lang="en-US" sz="2400" dirty="0"/>
              <a:t> interaction. [1][2</a:t>
            </a:r>
            <a:r>
              <a:rPr lang="en-US" sz="2400" dirty="0" smtClean="0"/>
              <a:t>]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Instead of enhanced cross </a:t>
            </a:r>
            <a:r>
              <a:rPr lang="en-US" sz="2400" dirty="0" err="1" smtClean="0"/>
              <a:t>kerr</a:t>
            </a:r>
            <a:r>
              <a:rPr lang="en-US" sz="2400" dirty="0"/>
              <a:t> </a:t>
            </a:r>
            <a:r>
              <a:rPr lang="en-US" sz="2400" dirty="0" smtClean="0"/>
              <a:t>interaction, rely on JC-like interaction between ‘tunable qubit’ and modes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Multimode ECD</a:t>
            </a:r>
            <a:endParaRPr lang="en-US" sz="36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050118" y="624998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Eickbusch</a:t>
            </a:r>
            <a:r>
              <a:rPr lang="en-US" sz="1400" dirty="0"/>
              <a:t>, Alec , et al. W34. 00005. APS March Meeting (2022). </a:t>
            </a:r>
          </a:p>
          <a:p>
            <a:r>
              <a:rPr lang="en-US" sz="1400" dirty="0"/>
              <a:t>[2] </a:t>
            </a:r>
            <a:r>
              <a:rPr lang="en-US" sz="1400" dirty="0" err="1"/>
              <a:t>Diringer</a:t>
            </a:r>
            <a:r>
              <a:rPr lang="en-US" sz="1400" dirty="0"/>
              <a:t>, </a:t>
            </a:r>
            <a:r>
              <a:rPr lang="en-US" sz="1400" dirty="0" err="1"/>
              <a:t>Asaf</a:t>
            </a:r>
            <a:r>
              <a:rPr lang="en-US" sz="1400" dirty="0"/>
              <a:t> A., et al.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arXiv:2301.09831</a:t>
            </a:r>
            <a:r>
              <a:rPr lang="en-US" sz="1400" dirty="0"/>
              <a:t> (2023).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016993" y="1917608"/>
            <a:ext cx="4413266" cy="1192951"/>
            <a:chOff x="7517386" y="4858836"/>
            <a:chExt cx="4075482" cy="1192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7517386" y="4858836"/>
                  <a:ext cx="4075482" cy="119295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b="0" dirty="0" smtClean="0">
                    <a:solidFill>
                      <a:schemeClr val="accent2"/>
                    </a:solidFill>
                  </a:endParaRPr>
                </a:p>
                <a:p>
                  <a:endParaRPr lang="en-US" sz="2000" dirty="0" smtClean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7386" y="4858836"/>
                  <a:ext cx="4075482" cy="1192951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8782892" y="5435642"/>
              <a:ext cx="1698405" cy="5788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Conditional Displacement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574195" y="5435642"/>
              <a:ext cx="958312" cy="5788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Qubit</a:t>
              </a:r>
            </a:p>
            <a:p>
              <a:pPr algn="ctr"/>
              <a:r>
                <a:rPr lang="en-US" sz="1400" dirty="0" smtClean="0"/>
                <a:t>Drive </a:t>
              </a:r>
              <a:endParaRPr lang="en-US" sz="14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082147" y="1990986"/>
            <a:ext cx="4244367" cy="1039409"/>
            <a:chOff x="6647699" y="4956509"/>
            <a:chExt cx="4244367" cy="1039409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647699" y="4956509"/>
                  <a:ext cx="4244367" cy="77046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had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7699" y="4956509"/>
                  <a:ext cx="4244367" cy="7704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>
            <a:xfrm>
              <a:off x="8207788" y="5462390"/>
              <a:ext cx="1348318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Jaynes Cummings</a:t>
              </a:r>
              <a:endParaRPr lang="en-US" sz="1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101359" y="5472698"/>
              <a:ext cx="7850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Tunable</a:t>
              </a:r>
            </a:p>
            <a:p>
              <a:pPr algn="ctr"/>
              <a:r>
                <a:rPr lang="en-US" sz="1400" dirty="0" smtClean="0"/>
                <a:t>Qubit</a:t>
              </a:r>
              <a:endParaRPr lang="en-US" sz="14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016993" y="3864701"/>
            <a:ext cx="4869930" cy="1654356"/>
            <a:chOff x="1094196" y="2242819"/>
            <a:chExt cx="9667164" cy="2955904"/>
          </a:xfrm>
        </p:grpSpPr>
        <p:grpSp>
          <p:nvGrpSpPr>
            <p:cNvPr id="80" name="Group 79"/>
            <p:cNvGrpSpPr/>
            <p:nvPr/>
          </p:nvGrpSpPr>
          <p:grpSpPr>
            <a:xfrm>
              <a:off x="4617580" y="2560755"/>
              <a:ext cx="2939494" cy="1841995"/>
              <a:chOff x="3832603" y="3050369"/>
              <a:chExt cx="3927626" cy="2193983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4410635" y="3050369"/>
                <a:ext cx="2388965" cy="2193983"/>
              </a:xfrm>
              <a:prstGeom prst="rect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>
                <a:off x="3832603" y="3868307"/>
                <a:ext cx="1156063" cy="558105"/>
                <a:chOff x="8585563" y="1084217"/>
                <a:chExt cx="2883626" cy="1018903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8608423" y="1084217"/>
                  <a:ext cx="2860766" cy="1018903"/>
                </a:xfrm>
                <a:prstGeom prst="rect">
                  <a:avLst/>
                </a:prstGeom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8585563" y="1084217"/>
                  <a:ext cx="2815045" cy="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8608423" y="2103120"/>
                  <a:ext cx="2815045" cy="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Rectangle 128"/>
              <p:cNvSpPr/>
              <p:nvPr/>
            </p:nvSpPr>
            <p:spPr>
              <a:xfrm>
                <a:off x="6066154" y="3546724"/>
                <a:ext cx="1250447" cy="1201270"/>
              </a:xfrm>
              <a:prstGeom prst="rect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6872973" y="3686657"/>
                <a:ext cx="887256" cy="809320"/>
                <a:chOff x="5372100" y="345862"/>
                <a:chExt cx="2436223" cy="2098969"/>
              </a:xfrm>
            </p:grpSpPr>
            <p:sp>
              <p:nvSpPr>
                <p:cNvPr id="131" name="Rounded Rectangle 130"/>
                <p:cNvSpPr/>
                <p:nvPr/>
              </p:nvSpPr>
              <p:spPr>
                <a:xfrm>
                  <a:off x="5891349" y="755267"/>
                  <a:ext cx="1397726" cy="1280160"/>
                </a:xfrm>
                <a:prstGeom prst="roundRect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Multiply 131"/>
                <p:cNvSpPr/>
                <p:nvPr/>
              </p:nvSpPr>
              <p:spPr>
                <a:xfrm>
                  <a:off x="5372100" y="345862"/>
                  <a:ext cx="2436223" cy="2098969"/>
                </a:xfrm>
                <a:prstGeom prst="mathMultiply">
                  <a:avLst>
                    <a:gd name="adj1" fmla="val 379"/>
                  </a:avLst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8365632" y="3086459"/>
              <a:ext cx="2395728" cy="2112264"/>
              <a:chOff x="8394088" y="3050367"/>
              <a:chExt cx="3413881" cy="2193983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8972121" y="3050367"/>
                <a:ext cx="2359268" cy="2193983"/>
              </a:xfrm>
              <a:prstGeom prst="rect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2" name="Picture 121"/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 l="37365" t="4342" r="38145" b="5696"/>
              <a:stretch/>
            </p:blipFill>
            <p:spPr>
              <a:xfrm>
                <a:off x="10914201" y="3285612"/>
                <a:ext cx="893768" cy="1802067"/>
              </a:xfrm>
              <a:prstGeom prst="rect">
                <a:avLst/>
              </a:prstGeom>
            </p:spPr>
          </p:pic>
          <p:grpSp>
            <p:nvGrpSpPr>
              <p:cNvPr id="123" name="Group 122"/>
              <p:cNvGrpSpPr/>
              <p:nvPr/>
            </p:nvGrpSpPr>
            <p:grpSpPr>
              <a:xfrm>
                <a:off x="8394088" y="3868307"/>
                <a:ext cx="1156063" cy="558105"/>
                <a:chOff x="8585563" y="1084217"/>
                <a:chExt cx="2883626" cy="1018903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8608423" y="1084217"/>
                  <a:ext cx="2860766" cy="1018903"/>
                </a:xfrm>
                <a:prstGeom prst="rect">
                  <a:avLst/>
                </a:prstGeom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8585563" y="1084217"/>
                  <a:ext cx="2815045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8608423" y="2103120"/>
                  <a:ext cx="2815045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3" name="Rectangle 82"/>
            <p:cNvSpPr/>
            <p:nvPr/>
          </p:nvSpPr>
          <p:spPr>
            <a:xfrm>
              <a:off x="1409944" y="3088593"/>
              <a:ext cx="1706499" cy="2110130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37365" t="4342" r="38145" b="5696"/>
            <a:stretch/>
          </p:blipFill>
          <p:spPr>
            <a:xfrm>
              <a:off x="1094196" y="3277063"/>
              <a:ext cx="646478" cy="1733193"/>
            </a:xfrm>
            <a:prstGeom prst="rect">
              <a:avLst/>
            </a:prstGeom>
          </p:spPr>
        </p:pic>
        <p:grpSp>
          <p:nvGrpSpPr>
            <p:cNvPr id="96" name="Group 95"/>
            <p:cNvGrpSpPr/>
            <p:nvPr/>
          </p:nvGrpSpPr>
          <p:grpSpPr>
            <a:xfrm>
              <a:off x="2657176" y="3837487"/>
              <a:ext cx="836199" cy="536774"/>
              <a:chOff x="8585565" y="1084217"/>
              <a:chExt cx="2883624" cy="1018903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8608423" y="1084217"/>
                <a:ext cx="2860766" cy="1018903"/>
              </a:xfrm>
              <a:prstGeom prst="rect">
                <a:avLst/>
              </a:prstGeom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/>
              <p:cNvCxnSpPr/>
              <p:nvPr/>
            </p:nvCxnSpPr>
            <p:spPr>
              <a:xfrm>
                <a:off x="8585565" y="1084217"/>
                <a:ext cx="2815044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8608423" y="2103120"/>
                <a:ext cx="2815045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8" name="Straight Connector 97"/>
            <p:cNvCxnSpPr>
              <a:endCxn id="83" idx="0"/>
            </p:cNvCxnSpPr>
            <p:nvPr/>
          </p:nvCxnSpPr>
          <p:spPr>
            <a:xfrm>
              <a:off x="2263193" y="2565918"/>
              <a:ext cx="1" cy="52267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/>
            <p:cNvSpPr/>
            <p:nvPr/>
          </p:nvSpPr>
          <p:spPr>
            <a:xfrm>
              <a:off x="6091856" y="3245870"/>
              <a:ext cx="380975" cy="414413"/>
            </a:xfrm>
            <a:prstGeom prst="roundRect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Multiply 99"/>
            <p:cNvSpPr/>
            <p:nvPr/>
          </p:nvSpPr>
          <p:spPr>
            <a:xfrm>
              <a:off x="5950325" y="3113337"/>
              <a:ext cx="664036" cy="679478"/>
            </a:xfrm>
            <a:prstGeom prst="mathMultiply">
              <a:avLst>
                <a:gd name="adj1" fmla="val 379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9666300" y="2565918"/>
              <a:ext cx="1" cy="522675"/>
            </a:xfrm>
            <a:prstGeom prst="line">
              <a:avLst/>
            </a:pr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 rot="5400000">
              <a:off x="3682149" y="2364187"/>
              <a:ext cx="646199" cy="403464"/>
              <a:chOff x="8608423" y="1084217"/>
              <a:chExt cx="2860766" cy="1018903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8608423" y="1084217"/>
                <a:ext cx="2860766" cy="1018903"/>
              </a:xfrm>
              <a:prstGeom prst="rect">
                <a:avLst/>
              </a:prstGeom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/>
              <p:cNvCxnSpPr/>
              <p:nvPr/>
            </p:nvCxnSpPr>
            <p:spPr>
              <a:xfrm>
                <a:off x="8608425" y="1084217"/>
                <a:ext cx="2815045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8608423" y="2103120"/>
                <a:ext cx="2815045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 rot="5400000">
              <a:off x="7581110" y="2364188"/>
              <a:ext cx="646199" cy="403464"/>
              <a:chOff x="8608423" y="1084217"/>
              <a:chExt cx="2860766" cy="1018903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8608423" y="1084217"/>
                <a:ext cx="2860766" cy="1018903"/>
              </a:xfrm>
              <a:prstGeom prst="rect">
                <a:avLst/>
              </a:prstGeom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/>
              <p:cNvCxnSpPr/>
              <p:nvPr/>
            </p:nvCxnSpPr>
            <p:spPr>
              <a:xfrm>
                <a:off x="8608425" y="1084217"/>
                <a:ext cx="2815045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608423" y="2103120"/>
                <a:ext cx="2815045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/>
            <p:cNvCxnSpPr>
              <a:endCxn id="115" idx="2"/>
            </p:cNvCxnSpPr>
            <p:nvPr/>
          </p:nvCxnSpPr>
          <p:spPr>
            <a:xfrm>
              <a:off x="2263192" y="2560755"/>
              <a:ext cx="154032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8126847" y="2560755"/>
              <a:ext cx="1540325" cy="0"/>
            </a:xfrm>
            <a:prstGeom prst="line">
              <a:avLst/>
            </a:pr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4191764" y="2560752"/>
              <a:ext cx="909919" cy="2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6794702" y="2560752"/>
              <a:ext cx="909919" cy="2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/>
            <p:cNvGrpSpPr/>
            <p:nvPr/>
          </p:nvGrpSpPr>
          <p:grpSpPr>
            <a:xfrm>
              <a:off x="7058729" y="4123478"/>
              <a:ext cx="444216" cy="559061"/>
              <a:chOff x="5807354" y="4658157"/>
              <a:chExt cx="665477" cy="767283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 rotWithShape="1">
              <a:blip r:embed="rId4"/>
              <a:srcRect l="37365" t="4342" r="38145" b="5696"/>
              <a:stretch/>
            </p:blipFill>
            <p:spPr>
              <a:xfrm rot="16200000">
                <a:off x="5964043" y="4501468"/>
                <a:ext cx="352099" cy="665477"/>
              </a:xfrm>
              <a:prstGeom prst="rect">
                <a:avLst/>
              </a:prstGeom>
            </p:spPr>
          </p:pic>
          <p:cxnSp>
            <p:nvCxnSpPr>
              <p:cNvPr id="110" name="Straight Connector 109"/>
              <p:cNvCxnSpPr>
                <a:stCxn id="109" idx="0"/>
              </p:cNvCxnSpPr>
              <p:nvPr/>
            </p:nvCxnSpPr>
            <p:spPr>
              <a:xfrm>
                <a:off x="5807354" y="4834206"/>
                <a:ext cx="0" cy="5912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6472831" y="4834206"/>
                <a:ext cx="0" cy="5912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4963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711" y="1375270"/>
            <a:ext cx="5410453" cy="4249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Multimode ECD: State Transfer I</a:t>
            </a:r>
            <a:endParaRPr lang="en-US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24900" y="4920087"/>
            <a:ext cx="3009807" cy="1577605"/>
            <a:chOff x="8974667" y="5012267"/>
            <a:chExt cx="3009807" cy="1577605"/>
          </a:xfrm>
        </p:grpSpPr>
        <p:sp>
          <p:nvSpPr>
            <p:cNvPr id="9" name="Rectangle 31"/>
            <p:cNvSpPr/>
            <p:nvPr/>
          </p:nvSpPr>
          <p:spPr>
            <a:xfrm>
              <a:off x="8974667" y="5012267"/>
              <a:ext cx="3009807" cy="1577605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9986148" y="5241739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986148" y="5829347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986148" y="6432667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10845135" y="5055239"/>
              <a:ext cx="1139339" cy="1416707"/>
              <a:chOff x="10845135" y="5055239"/>
              <a:chExt cx="1139339" cy="1416707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11326094" y="5993251"/>
                <a:ext cx="0" cy="403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11271018" y="6396531"/>
                <a:ext cx="93508" cy="754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10845135" y="5055239"/>
                <a:ext cx="961917" cy="9641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913466" y="5178269"/>
                    <a:ext cx="1071008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/>
                      <a:t>M</a:t>
                    </a:r>
                    <a:r>
                      <a:rPr lang="en-US" sz="20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a14:m>
                    <a:r>
                      <a:rPr lang="en-US" sz="20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3466" y="5178269"/>
                    <a:ext cx="1071008" cy="70788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682" t="-4274" b="-136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TextBox 17"/>
            <p:cNvSpPr txBox="1"/>
            <p:nvPr/>
          </p:nvSpPr>
          <p:spPr>
            <a:xfrm>
              <a:off x="9144001" y="5130258"/>
              <a:ext cx="857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Mode 1</a:t>
              </a:r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44001" y="5708975"/>
              <a:ext cx="8541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Mode 2</a:t>
              </a:r>
              <a:endParaRPr lang="en-US" sz="16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37196" y="6179559"/>
              <a:ext cx="848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Qubit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10097947" y="6205938"/>
                  <a:ext cx="747188" cy="317315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7947" y="6205938"/>
                  <a:ext cx="747188" cy="317315"/>
                </a:xfrm>
                <a:prstGeom prst="roundRect">
                  <a:avLst/>
                </a:prstGeom>
                <a:blipFill rotWithShape="0">
                  <a:blip r:embed="rId5"/>
                  <a:stretch>
                    <a:fillRect l="-5600" r="-3200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300318" y="5708890"/>
            <a:ext cx="18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layer/depth = </a:t>
            </a:r>
            <a:endParaRPr lang="en-US" dirty="0"/>
          </a:p>
        </p:txBody>
      </p:sp>
      <p:grpSp>
        <p:nvGrpSpPr>
          <p:cNvPr id="97" name="Group 96"/>
          <p:cNvGrpSpPr/>
          <p:nvPr/>
        </p:nvGrpSpPr>
        <p:grpSpPr>
          <a:xfrm>
            <a:off x="7408712" y="4800600"/>
            <a:ext cx="4376765" cy="1765841"/>
            <a:chOff x="7408712" y="4800600"/>
            <a:chExt cx="4376765" cy="17658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11298164" y="5969970"/>
                  <a:ext cx="48731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8164" y="5969970"/>
                  <a:ext cx="487313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6250" r="-12500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/>
            <p:cNvGrpSpPr/>
            <p:nvPr/>
          </p:nvGrpSpPr>
          <p:grpSpPr>
            <a:xfrm>
              <a:off x="7408712" y="4800600"/>
              <a:ext cx="4047227" cy="1765841"/>
              <a:chOff x="7408712" y="4800600"/>
              <a:chExt cx="4047227" cy="1765841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 flipH="1">
                <a:off x="7907389" y="4920087"/>
                <a:ext cx="1048099" cy="88383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>
                <a:off x="10447458" y="4800600"/>
                <a:ext cx="527708" cy="1081895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7408712" y="5786072"/>
                <a:ext cx="4047227" cy="780369"/>
                <a:chOff x="7408712" y="5786072"/>
                <a:chExt cx="4047227" cy="780369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7408712" y="5786072"/>
                  <a:ext cx="4047227" cy="436378"/>
                  <a:chOff x="7378291" y="6016661"/>
                  <a:chExt cx="4047227" cy="436378"/>
                </a:xfrm>
              </p:grpSpPr>
              <p:cxnSp>
                <p:nvCxnSpPr>
                  <p:cNvPr id="10" name="Straight Arrow Connector 9"/>
                  <p:cNvCxnSpPr/>
                  <p:nvPr/>
                </p:nvCxnSpPr>
                <p:spPr>
                  <a:xfrm flipV="1">
                    <a:off x="7378291" y="6117532"/>
                    <a:ext cx="4047227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/>
                  <p:nvPr/>
                </p:nvCxnSpPr>
                <p:spPr>
                  <a:xfrm flipH="1">
                    <a:off x="7744354" y="6016661"/>
                    <a:ext cx="0" cy="194193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 flipH="1">
                    <a:off x="8171074" y="6016661"/>
                    <a:ext cx="0" cy="194193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/>
                  <p:cNvCxnSpPr/>
                  <p:nvPr/>
                </p:nvCxnSpPr>
                <p:spPr>
                  <a:xfrm flipH="1">
                    <a:off x="8171074" y="6025710"/>
                    <a:ext cx="0" cy="194193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/>
                  <p:nvPr/>
                </p:nvCxnSpPr>
                <p:spPr>
                  <a:xfrm flipH="1">
                    <a:off x="8597794" y="6025710"/>
                    <a:ext cx="0" cy="194193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 flipH="1">
                    <a:off x="9031045" y="6025710"/>
                    <a:ext cx="0" cy="194193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 flipH="1">
                    <a:off x="9031045" y="6034506"/>
                    <a:ext cx="0" cy="194193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>
                    <a:off x="9457765" y="6034506"/>
                    <a:ext cx="0" cy="194193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/>
                  <p:cNvCxnSpPr/>
                  <p:nvPr/>
                </p:nvCxnSpPr>
                <p:spPr>
                  <a:xfrm flipH="1">
                    <a:off x="9457765" y="6034506"/>
                    <a:ext cx="0" cy="194193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/>
                  <p:cNvCxnSpPr/>
                  <p:nvPr/>
                </p:nvCxnSpPr>
                <p:spPr>
                  <a:xfrm flipH="1">
                    <a:off x="9884485" y="6034506"/>
                    <a:ext cx="0" cy="194193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/>
                  <p:cNvCxnSpPr/>
                  <p:nvPr/>
                </p:nvCxnSpPr>
                <p:spPr>
                  <a:xfrm flipH="1">
                    <a:off x="10317736" y="6034506"/>
                    <a:ext cx="0" cy="194193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/>
                  <p:cNvCxnSpPr/>
                  <p:nvPr/>
                </p:nvCxnSpPr>
                <p:spPr>
                  <a:xfrm flipH="1">
                    <a:off x="10750988" y="6034506"/>
                    <a:ext cx="0" cy="194193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7664204" y="6233791"/>
                        <a:ext cx="139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m:oMathPara>
                        </a14:m>
                        <a:endParaRPr lang="en-US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64204" y="6233791"/>
                        <a:ext cx="139461" cy="215444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30435" r="-30435" b="-571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/>
                      <p:cNvSpPr txBox="1"/>
                      <p:nvPr/>
                    </p:nvSpPr>
                    <p:spPr>
                      <a:xfrm>
                        <a:off x="8941277" y="6237595"/>
                        <a:ext cx="238847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10</m:t>
                              </m:r>
                            </m:oMath>
                          </m:oMathPara>
                        </a14:m>
                        <a:endParaRPr lang="en-US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TextBox 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41277" y="6237595"/>
                        <a:ext cx="238847" cy="21544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7949" r="-15385" b="-2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10198312" y="6237595"/>
                        <a:ext cx="23884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15</m:t>
                              </m:r>
                            </m:oMath>
                          </m:oMathPara>
                        </a14:m>
                        <a:endParaRPr lang="en-US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198312" y="6237595"/>
                        <a:ext cx="238848" cy="21544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l="-20513" r="-15385" b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7569098" y="6320220"/>
                      <a:ext cx="85523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𝜒𝛼</m:t>
                            </m:r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~ 1</m:t>
                            </m:r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TextBox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9098" y="6320220"/>
                      <a:ext cx="855234" cy="246221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5714" r="-5714" b="-2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96" name="Straight Connector 95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068764" y="1945992"/>
                <a:ext cx="5027236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2400" dirty="0" smtClean="0"/>
                  <a:t>Task: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 marL="285750" indent="-285750">
                  <a:buFontTx/>
                  <a:buChar char="-"/>
                </a:pPr>
                <a:endParaRPr lang="en-US" sz="2400" dirty="0" smtClean="0"/>
              </a:p>
              <a:p>
                <a:endParaRPr lang="en-US" sz="2400" dirty="0" smtClean="0"/>
              </a:p>
              <a:p>
                <a:pPr marL="285750" indent="-285750">
                  <a:buFontTx/>
                  <a:buChar char="-"/>
                </a:pPr>
                <a:r>
                  <a:rPr lang="en-US" sz="2400" dirty="0" smtClean="0"/>
                  <a:t>Optimized Pulse Sequences with fidelity &lt; 1e-3</a:t>
                </a: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64" y="1945992"/>
                <a:ext cx="5027236" cy="2215991"/>
              </a:xfrm>
              <a:prstGeom prst="rect">
                <a:avLst/>
              </a:prstGeom>
              <a:blipFill rotWithShape="0">
                <a:blip r:embed="rId13"/>
                <a:stretch>
                  <a:fillRect l="-1939" t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38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521297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5212976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Multimode ECD: State Transfer II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6369423" y="1690688"/>
                <a:ext cx="521297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23" y="1690688"/>
                <a:ext cx="5212976" cy="43513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2" y="4156634"/>
            <a:ext cx="3527612" cy="23517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4" y="2396137"/>
            <a:ext cx="4401243" cy="1760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89" y="4056744"/>
            <a:ext cx="3677447" cy="2451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39" y="2420973"/>
            <a:ext cx="4277061" cy="17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9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455638" y="1914371"/>
                <a:ext cx="2351315" cy="141627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=98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dirty="0" smtClean="0"/>
                  <a:t> *</a:t>
                </a: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638" y="1914371"/>
                <a:ext cx="2351315" cy="1416274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Multimode ECD: Error Budget</a:t>
            </a:r>
            <a:endParaRPr lang="en-US" sz="36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973531" y="5052228"/>
                <a:ext cx="1715213" cy="428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531" y="5052228"/>
                <a:ext cx="1715213" cy="4286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271792" y="5052229"/>
                <a:ext cx="4090094" cy="428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792" y="5052229"/>
                <a:ext cx="4090094" cy="4286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034118" y="5266549"/>
            <a:ext cx="1680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67413" y="5438486"/>
            <a:ext cx="181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Displaced Frame</a:t>
            </a:r>
            <a:endParaRPr lang="en-US" i="1" dirty="0"/>
          </a:p>
        </p:txBody>
      </p:sp>
      <p:sp>
        <p:nvSpPr>
          <p:cNvPr id="13" name="Left Brace 12"/>
          <p:cNvSpPr/>
          <p:nvPr/>
        </p:nvSpPr>
        <p:spPr>
          <a:xfrm rot="16200000">
            <a:off x="6762327" y="5153018"/>
            <a:ext cx="123081" cy="875087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182159" y="5786176"/>
                <a:ext cx="1315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83 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159" y="5786176"/>
                <a:ext cx="1315617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926" r="-1389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4" y="1437096"/>
            <a:ext cx="5486411" cy="365760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29562" y="6322853"/>
            <a:ext cx="7884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</a:rPr>
              <a:t>*</a:t>
            </a:r>
            <a:r>
              <a:rPr lang="en-US" dirty="0" err="1" smtClean="0">
                <a:solidFill>
                  <a:srgbClr val="222222"/>
                </a:solidFill>
              </a:rPr>
              <a:t>Eickbusch</a:t>
            </a:r>
            <a:r>
              <a:rPr lang="en-US" dirty="0">
                <a:solidFill>
                  <a:srgbClr val="222222"/>
                </a:solidFill>
              </a:rPr>
              <a:t>, A., </a:t>
            </a:r>
            <a:r>
              <a:rPr lang="en-US" dirty="0" err="1">
                <a:solidFill>
                  <a:srgbClr val="222222"/>
                </a:solidFill>
              </a:rPr>
              <a:t>Sivak</a:t>
            </a:r>
            <a:r>
              <a:rPr lang="en-US" dirty="0">
                <a:solidFill>
                  <a:srgbClr val="222222"/>
                </a:solidFill>
              </a:rPr>
              <a:t>, V., Ding, A.Z. et al. </a:t>
            </a:r>
            <a:r>
              <a:rPr lang="en-US" i="1" dirty="0">
                <a:solidFill>
                  <a:srgbClr val="222222"/>
                </a:solidFill>
              </a:rPr>
              <a:t> Nat. Phys. </a:t>
            </a:r>
            <a:r>
              <a:rPr lang="en-US" dirty="0">
                <a:solidFill>
                  <a:srgbClr val="222222"/>
                </a:solidFill>
              </a:rPr>
              <a:t>18, 1464–1469 (2022)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838200" y="1944005"/>
            <a:ext cx="6152909" cy="10036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Challenges in Cavity Control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69620" y="3554186"/>
            <a:ext cx="6152909" cy="10036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Multimode Conditional Displacements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38200" y="5096333"/>
            <a:ext cx="6152909" cy="10036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Alternative Schemes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785184" y="3621077"/>
            <a:ext cx="2064970" cy="1022450"/>
            <a:chOff x="8974667" y="5012267"/>
            <a:chExt cx="3009807" cy="1577605"/>
          </a:xfrm>
        </p:grpSpPr>
        <p:sp>
          <p:nvSpPr>
            <p:cNvPr id="12" name="Rectangle 31"/>
            <p:cNvSpPr/>
            <p:nvPr/>
          </p:nvSpPr>
          <p:spPr>
            <a:xfrm>
              <a:off x="8974667" y="5012267"/>
              <a:ext cx="3009807" cy="1577605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9986148" y="5241739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986148" y="5829347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986148" y="6432667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10845135" y="5055239"/>
              <a:ext cx="1139339" cy="1416707"/>
              <a:chOff x="10845135" y="5055239"/>
              <a:chExt cx="1139339" cy="141670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326094" y="5993251"/>
                <a:ext cx="0" cy="403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271018" y="6396531"/>
                <a:ext cx="93508" cy="754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0845135" y="5055239"/>
                <a:ext cx="961917" cy="9641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0913467" y="5178269"/>
                    <a:ext cx="1071007" cy="712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/>
                      <a:t>M</a:t>
                    </a:r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a14:m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3467" y="5178269"/>
                    <a:ext cx="1071007" cy="712333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1333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/>
            <p:cNvSpPr txBox="1"/>
            <p:nvPr/>
          </p:nvSpPr>
          <p:spPr>
            <a:xfrm>
              <a:off x="9077895" y="5130258"/>
              <a:ext cx="923951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Mode 1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88557" y="5708975"/>
              <a:ext cx="909629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Mode 2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37196" y="6179558"/>
              <a:ext cx="848951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Qubit</a:t>
              </a:r>
              <a:endParaRPr 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>
                <a:xfrm>
                  <a:off x="10097947" y="6205938"/>
                  <a:ext cx="747188" cy="317315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7947" y="6205938"/>
                  <a:ext cx="747188" cy="317315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l="-4651" r="-1163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8340092" y="2219875"/>
            <a:ext cx="1147309" cy="607176"/>
            <a:chOff x="8317935" y="3368733"/>
            <a:chExt cx="1304063" cy="717166"/>
          </a:xfrm>
        </p:grpSpPr>
        <p:pic>
          <p:nvPicPr>
            <p:cNvPr id="90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1" name="Straight Connector 90"/>
            <p:cNvCxnSpPr/>
            <p:nvPr/>
          </p:nvCxnSpPr>
          <p:spPr>
            <a:xfrm flipV="1">
              <a:off x="8832586" y="3926449"/>
              <a:ext cx="3375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639157" y="3666623"/>
              <a:ext cx="679113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8530106" y="3521321"/>
              <a:ext cx="905452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8610747" y="3851503"/>
                  <a:ext cx="150571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747" y="3851503"/>
                  <a:ext cx="150571" cy="21811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7273" r="-2272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8441929" y="3613359"/>
                  <a:ext cx="131403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29" y="3613359"/>
                  <a:ext cx="131403" cy="21811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317935" y="3457791"/>
                  <a:ext cx="141753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935" y="3457791"/>
                  <a:ext cx="141753" cy="21811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2857" t="-6667" r="-3809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96612" y="2118657"/>
                <a:ext cx="37446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612" y="2118657"/>
                <a:ext cx="37446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>
            <a:off x="9399962" y="2505557"/>
            <a:ext cx="605387" cy="55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0297539" y="1985067"/>
            <a:ext cx="662364" cy="1068498"/>
            <a:chOff x="10274706" y="1708284"/>
            <a:chExt cx="662364" cy="1068498"/>
          </a:xfrm>
        </p:grpSpPr>
        <p:grpSp>
          <p:nvGrpSpPr>
            <p:cNvPr id="32" name="Group 31"/>
            <p:cNvGrpSpPr/>
            <p:nvPr/>
          </p:nvGrpSpPr>
          <p:grpSpPr>
            <a:xfrm>
              <a:off x="10578812" y="2084914"/>
              <a:ext cx="13681" cy="51822"/>
              <a:chOff x="10921121" y="2973876"/>
              <a:chExt cx="23555" cy="108489"/>
            </a:xfrm>
            <a:solidFill>
              <a:schemeClr val="tx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0922445" y="3065662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0921121" y="3019396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0921121" y="2973876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ounded Rectangle 33"/>
            <p:cNvSpPr/>
            <p:nvPr/>
          </p:nvSpPr>
          <p:spPr>
            <a:xfrm>
              <a:off x="10274706" y="1708284"/>
              <a:ext cx="662364" cy="10684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0561514" y="2301087"/>
              <a:ext cx="70546" cy="4468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415062" y="2166031"/>
              <a:ext cx="335766" cy="233197"/>
              <a:chOff x="5898801" y="1006904"/>
              <a:chExt cx="2402391" cy="1997553"/>
            </a:xfrm>
          </p:grpSpPr>
          <p:pic>
            <p:nvPicPr>
              <p:cNvPr id="62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3" name="Straight Connector 62"/>
              <p:cNvCxnSpPr/>
              <p:nvPr/>
            </p:nvCxnSpPr>
            <p:spPr>
              <a:xfrm>
                <a:off x="6471139" y="2481944"/>
                <a:ext cx="12259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32931" y="2463838"/>
              <a:ext cx="335766" cy="233197"/>
              <a:chOff x="5898801" y="1006904"/>
              <a:chExt cx="2402391" cy="1997553"/>
            </a:xfrm>
          </p:grpSpPr>
          <p:pic>
            <p:nvPicPr>
              <p:cNvPr id="5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6" name="Straight Connector 5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0415062" y="1805869"/>
              <a:ext cx="335766" cy="233197"/>
              <a:chOff x="5898801" y="1006904"/>
              <a:chExt cx="2402391" cy="1997553"/>
            </a:xfrm>
          </p:grpSpPr>
          <p:pic>
            <p:nvPicPr>
              <p:cNvPr id="48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9" name="Straight Connector 48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115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7784339" y="2957250"/>
            <a:ext cx="2664268" cy="6451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723051" y="2197744"/>
            <a:ext cx="3053313" cy="7136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995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Combines displacement enhanced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𝜒𝛼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 technique with GRAPE [1,2]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 smtClean="0"/>
                  <a:t>Detuning causes squeezed state to rotate in phase space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r>
                  <a:rPr lang="en-US" sz="2400" dirty="0" smtClean="0"/>
                  <a:t>Currently, only the qubit drive is optimized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99508" cy="4351338"/>
              </a:xfrm>
              <a:blipFill rotWithShape="0">
                <a:blip r:embed="rId2"/>
                <a:stretch>
                  <a:fillRect l="-16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102888" y="2158306"/>
                <a:ext cx="5673476" cy="1322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 2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+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888" y="2158306"/>
                <a:ext cx="5673476" cy="1322991"/>
              </a:xfrm>
              <a:prstGeom prst="rect">
                <a:avLst/>
              </a:prstGeom>
              <a:blipFill rotWithShape="0">
                <a:blip r:embed="rId3"/>
                <a:stretch>
                  <a:fillRect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8723051" y="4097441"/>
            <a:ext cx="2938397" cy="2301436"/>
            <a:chOff x="7985650" y="680192"/>
            <a:chExt cx="3529188" cy="2709065"/>
          </a:xfrm>
        </p:grpSpPr>
        <p:grpSp>
          <p:nvGrpSpPr>
            <p:cNvPr id="19" name="Group 18"/>
            <p:cNvGrpSpPr/>
            <p:nvPr/>
          </p:nvGrpSpPr>
          <p:grpSpPr>
            <a:xfrm>
              <a:off x="7985650" y="895131"/>
              <a:ext cx="3124200" cy="2494126"/>
              <a:chOff x="7694498" y="1498031"/>
              <a:chExt cx="948763" cy="69247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8171399" y="1498031"/>
                <a:ext cx="0" cy="6924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694498" y="1844269"/>
                <a:ext cx="9487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8054487" y="1749751"/>
                <a:ext cx="232476" cy="174171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945396" y="1690688"/>
                <a:ext cx="442636" cy="307162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831569" y="1585339"/>
                <a:ext cx="661707" cy="497584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300723" y="1731771"/>
                <a:ext cx="59504" cy="4766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045531" y="1966222"/>
                <a:ext cx="41247" cy="31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444" t="-5263" r="-28889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978" t="-2564" r="-29032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8656" y="337075"/>
            <a:ext cx="7797462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Circle GRAPE</a:t>
            </a:r>
            <a:endParaRPr lang="en-US" sz="3600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990651" y="1789177"/>
            <a:ext cx="262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Conditional Displacement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442967" y="3641416"/>
            <a:ext cx="262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Qubit Drive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92187" y="591354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222222"/>
                </a:solidFill>
                <a:latin typeface="+mj-lt"/>
              </a:rPr>
              <a:t>[2] </a:t>
            </a:r>
            <a:r>
              <a:rPr lang="en-US" sz="1600" dirty="0" err="1" smtClean="0">
                <a:solidFill>
                  <a:srgbClr val="222222"/>
                </a:solidFill>
                <a:latin typeface="+mj-lt"/>
              </a:rPr>
              <a:t>Eickbusch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, A., Elder, S., </a:t>
            </a:r>
            <a:r>
              <a:rPr lang="en-US" sz="1600" dirty="0" smtClean="0">
                <a:solidFill>
                  <a:srgbClr val="222222"/>
                </a:solidFill>
                <a:latin typeface="+mj-lt"/>
              </a:rPr>
              <a:t>et al. In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 </a:t>
            </a:r>
            <a:r>
              <a:rPr lang="en-US" sz="1600" i="1" dirty="0">
                <a:solidFill>
                  <a:srgbClr val="222222"/>
                </a:solidFill>
                <a:latin typeface="+mj-lt"/>
              </a:rPr>
              <a:t>APS March Meeting Abstracts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 (Vol. 2021, pp. V31-005).</a:t>
            </a:r>
            <a:endParaRPr lang="en-US" sz="1600" dirty="0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92187" y="557537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latin typeface="+mj-lt"/>
              </a:rPr>
              <a:t>[1] N</a:t>
            </a:r>
            <a:r>
              <a:rPr lang="en-US" sz="1600" dirty="0">
                <a:latin typeface="+mj-lt"/>
              </a:rPr>
              <a:t>. </a:t>
            </a:r>
            <a:r>
              <a:rPr lang="en-US" sz="1600" dirty="0" err="1" smtClean="0">
                <a:latin typeface="+mj-lt"/>
              </a:rPr>
              <a:t>Khaneja</a:t>
            </a:r>
            <a:r>
              <a:rPr lang="en-US" sz="1600" dirty="0" smtClean="0">
                <a:latin typeface="+mj-lt"/>
              </a:rPr>
              <a:t> et al. </a:t>
            </a:r>
            <a:r>
              <a:rPr lang="en-US" sz="1600" i="1" dirty="0" smtClean="0">
                <a:latin typeface="+mj-lt"/>
              </a:rPr>
              <a:t>Journal </a:t>
            </a:r>
            <a:r>
              <a:rPr lang="en-US" sz="1600" i="1" dirty="0">
                <a:latin typeface="+mj-lt"/>
              </a:rPr>
              <a:t>of Magnetic Resonance</a:t>
            </a:r>
            <a:r>
              <a:rPr lang="en-US" sz="1600" dirty="0">
                <a:latin typeface="+mj-lt"/>
              </a:rPr>
              <a:t> 172, </a:t>
            </a:r>
            <a:r>
              <a:rPr lang="en-US" sz="1600" dirty="0" smtClean="0">
                <a:latin typeface="+mj-lt"/>
              </a:rPr>
              <a:t>29 (2005)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644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→|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01⟩ 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1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60" y="1377590"/>
            <a:ext cx="8290479" cy="2368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56" y="3926728"/>
            <a:ext cx="6612988" cy="2279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30489" y="4165600"/>
                <a:ext cx="2855373" cy="194095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Simulation Parameters</a:t>
                </a:r>
                <a:endParaRPr lang="en-US" b="0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×10 </m:t>
                    </m:r>
                  </m:oMath>
                </a14:m>
                <a:r>
                  <a:rPr lang="en-US" dirty="0" smtClean="0"/>
                  <a:t>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×10 </m:t>
                    </m:r>
                  </m:oMath>
                </a14:m>
                <a:r>
                  <a:rPr lang="en-US" dirty="0" smtClean="0"/>
                  <a:t>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×33 </m:t>
                    </m:r>
                  </m:oMath>
                </a14:m>
                <a:r>
                  <a:rPr lang="en-US" dirty="0" smtClean="0"/>
                  <a:t>kHz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89" y="4165600"/>
                <a:ext cx="2855373" cy="1940957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1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Conclusion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838200" y="1944005"/>
            <a:ext cx="6152909" cy="10036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Challenges in Cavity Control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69620" y="3554186"/>
            <a:ext cx="6152909" cy="1003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Multimode Conditional Displacements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38200" y="5096333"/>
            <a:ext cx="6152909" cy="10036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Alternative Schemes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785184" y="3621077"/>
            <a:ext cx="2064970" cy="1022450"/>
            <a:chOff x="8974667" y="5012267"/>
            <a:chExt cx="3009807" cy="1577605"/>
          </a:xfrm>
        </p:grpSpPr>
        <p:sp>
          <p:nvSpPr>
            <p:cNvPr id="12" name="Rectangle 31"/>
            <p:cNvSpPr/>
            <p:nvPr/>
          </p:nvSpPr>
          <p:spPr>
            <a:xfrm>
              <a:off x="8974667" y="5012267"/>
              <a:ext cx="3009807" cy="1577605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9986148" y="5241739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986148" y="5829347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986148" y="6432667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10845135" y="5055239"/>
              <a:ext cx="1139339" cy="1416707"/>
              <a:chOff x="10845135" y="5055239"/>
              <a:chExt cx="1139339" cy="141670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326094" y="5993251"/>
                <a:ext cx="0" cy="403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271018" y="6396531"/>
                <a:ext cx="93508" cy="754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0845135" y="5055239"/>
                <a:ext cx="961917" cy="9641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0913467" y="5178269"/>
                    <a:ext cx="1071007" cy="712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/>
                      <a:t>M</a:t>
                    </a:r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a14:m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3467" y="5178269"/>
                    <a:ext cx="1071007" cy="712333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1333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/>
            <p:cNvSpPr txBox="1"/>
            <p:nvPr/>
          </p:nvSpPr>
          <p:spPr>
            <a:xfrm>
              <a:off x="9077895" y="5130258"/>
              <a:ext cx="923951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Mode 1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88557" y="5708975"/>
              <a:ext cx="909629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Mode 2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37196" y="6179558"/>
              <a:ext cx="848951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Qubit</a:t>
              </a:r>
              <a:endParaRPr 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>
                <a:xfrm>
                  <a:off x="10097947" y="6205938"/>
                  <a:ext cx="747188" cy="317315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7947" y="6205938"/>
                  <a:ext cx="747188" cy="317315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l="-4651" r="-1163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8340092" y="2219875"/>
            <a:ext cx="1147309" cy="607176"/>
            <a:chOff x="8317935" y="3368733"/>
            <a:chExt cx="1304063" cy="717166"/>
          </a:xfrm>
        </p:grpSpPr>
        <p:pic>
          <p:nvPicPr>
            <p:cNvPr id="90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1" name="Straight Connector 90"/>
            <p:cNvCxnSpPr/>
            <p:nvPr/>
          </p:nvCxnSpPr>
          <p:spPr>
            <a:xfrm flipV="1">
              <a:off x="8832586" y="3926449"/>
              <a:ext cx="3375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639157" y="3666623"/>
              <a:ext cx="679113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8530106" y="3521321"/>
              <a:ext cx="905452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8610747" y="3851503"/>
                  <a:ext cx="150571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747" y="3851503"/>
                  <a:ext cx="150571" cy="21811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7273" r="-2272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8441929" y="3613359"/>
                  <a:ext cx="131403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29" y="3613359"/>
                  <a:ext cx="131403" cy="21811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317935" y="3457791"/>
                  <a:ext cx="141753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935" y="3457791"/>
                  <a:ext cx="141753" cy="21811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2857" t="-6667" r="-3809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96612" y="2118657"/>
                <a:ext cx="37446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612" y="2118657"/>
                <a:ext cx="37446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>
            <a:off x="9399962" y="2505557"/>
            <a:ext cx="605387" cy="55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0297539" y="1985067"/>
            <a:ext cx="662364" cy="1068498"/>
            <a:chOff x="10274706" y="1708284"/>
            <a:chExt cx="662364" cy="1068498"/>
          </a:xfrm>
        </p:grpSpPr>
        <p:grpSp>
          <p:nvGrpSpPr>
            <p:cNvPr id="32" name="Group 31"/>
            <p:cNvGrpSpPr/>
            <p:nvPr/>
          </p:nvGrpSpPr>
          <p:grpSpPr>
            <a:xfrm>
              <a:off x="10578812" y="2084914"/>
              <a:ext cx="13681" cy="51822"/>
              <a:chOff x="10921121" y="2973876"/>
              <a:chExt cx="23555" cy="108489"/>
            </a:xfrm>
            <a:solidFill>
              <a:schemeClr val="tx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0922445" y="3065662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0921121" y="3019396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0921121" y="2973876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ounded Rectangle 33"/>
            <p:cNvSpPr/>
            <p:nvPr/>
          </p:nvSpPr>
          <p:spPr>
            <a:xfrm>
              <a:off x="10274706" y="1708284"/>
              <a:ext cx="662364" cy="10684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0561514" y="2301087"/>
              <a:ext cx="70546" cy="4468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415062" y="2166031"/>
              <a:ext cx="335766" cy="233197"/>
              <a:chOff x="5898801" y="1006904"/>
              <a:chExt cx="2402391" cy="1997553"/>
            </a:xfrm>
          </p:grpSpPr>
          <p:pic>
            <p:nvPicPr>
              <p:cNvPr id="62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3" name="Straight Connector 62"/>
              <p:cNvCxnSpPr/>
              <p:nvPr/>
            </p:nvCxnSpPr>
            <p:spPr>
              <a:xfrm>
                <a:off x="6471139" y="2481944"/>
                <a:ext cx="12259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32931" y="2463838"/>
              <a:ext cx="335766" cy="233197"/>
              <a:chOff x="5898801" y="1006904"/>
              <a:chExt cx="2402391" cy="1997553"/>
            </a:xfrm>
          </p:grpSpPr>
          <p:pic>
            <p:nvPicPr>
              <p:cNvPr id="5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6" name="Straight Connector 5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0415062" y="1805869"/>
              <a:ext cx="335766" cy="233197"/>
              <a:chOff x="5898801" y="1006904"/>
              <a:chExt cx="2402391" cy="1997553"/>
            </a:xfrm>
          </p:grpSpPr>
          <p:pic>
            <p:nvPicPr>
              <p:cNvPr id="48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9" name="Straight Connector 48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77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99508" cy="4351338"/>
              </a:xfrm>
            </p:spPr>
            <p:txBody>
              <a:bodyPr/>
              <a:lstStyle/>
              <a:p>
                <a:r>
                  <a:rPr lang="en-US" dirty="0" smtClean="0"/>
                  <a:t>Combines displacement enhanced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technique with GRAPE algorithm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Cavity drives detuned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99508" cy="4351338"/>
              </a:xfrm>
              <a:blipFill rotWithShape="0">
                <a:blip r:embed="rId2"/>
                <a:stretch>
                  <a:fillRect l="-211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8723051" y="1068874"/>
            <a:ext cx="2938397" cy="2301436"/>
            <a:chOff x="7985650" y="680192"/>
            <a:chExt cx="3529188" cy="2709065"/>
          </a:xfrm>
        </p:grpSpPr>
        <p:grpSp>
          <p:nvGrpSpPr>
            <p:cNvPr id="11" name="Group 10"/>
            <p:cNvGrpSpPr/>
            <p:nvPr/>
          </p:nvGrpSpPr>
          <p:grpSpPr>
            <a:xfrm>
              <a:off x="7985650" y="895131"/>
              <a:ext cx="3124200" cy="2494126"/>
              <a:chOff x="7694498" y="1498031"/>
              <a:chExt cx="948763" cy="692476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>
                <a:off x="8171399" y="1498031"/>
                <a:ext cx="0" cy="6924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/>
              <p:nvPr/>
            </p:nvCxnSpPr>
            <p:spPr>
              <a:xfrm>
                <a:off x="7694498" y="1844269"/>
                <a:ext cx="9487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8054487" y="1749751"/>
                <a:ext cx="232476" cy="174171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945396" y="1690688"/>
                <a:ext cx="442636" cy="307162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831569" y="1585339"/>
                <a:ext cx="661707" cy="497584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425022" y="1682619"/>
                <a:ext cx="59504" cy="4766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884842" y="1984658"/>
                <a:ext cx="47127" cy="4828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flipV="1">
              <a:off x="8219629" y="1389680"/>
              <a:ext cx="2672836" cy="16620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4444" t="-2632" r="-28889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978" t="-2564" r="-29032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969035" y="676948"/>
                <a:ext cx="2145844" cy="322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035" y="676948"/>
                <a:ext cx="2145844" cy="322909"/>
              </a:xfrm>
              <a:prstGeom prst="rect">
                <a:avLst/>
              </a:prstGeom>
              <a:blipFill rotWithShape="0">
                <a:blip r:embed="rId5"/>
                <a:stretch>
                  <a:fillRect l="-28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8723051" y="4097441"/>
            <a:ext cx="2938397" cy="2301436"/>
            <a:chOff x="7985650" y="680192"/>
            <a:chExt cx="3529188" cy="2709065"/>
          </a:xfrm>
        </p:grpSpPr>
        <p:grpSp>
          <p:nvGrpSpPr>
            <p:cNvPr id="19" name="Group 18"/>
            <p:cNvGrpSpPr/>
            <p:nvPr/>
          </p:nvGrpSpPr>
          <p:grpSpPr>
            <a:xfrm>
              <a:off x="7985650" y="895131"/>
              <a:ext cx="3124200" cy="2494126"/>
              <a:chOff x="7694498" y="1498031"/>
              <a:chExt cx="948763" cy="69247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8171399" y="1498031"/>
                <a:ext cx="0" cy="6924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694498" y="1844269"/>
                <a:ext cx="9487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8054487" y="1749751"/>
                <a:ext cx="232476" cy="174171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945396" y="1690688"/>
                <a:ext cx="442636" cy="307162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831569" y="1585339"/>
                <a:ext cx="661707" cy="497584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300723" y="1731771"/>
                <a:ext cx="59504" cy="4766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045531" y="1966222"/>
                <a:ext cx="41247" cy="31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4444" t="-5263" r="-28889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978" t="-2564" r="-29032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23051" y="3729319"/>
                <a:ext cx="30119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51" y="3729319"/>
                <a:ext cx="3011915" cy="312650"/>
              </a:xfrm>
              <a:prstGeom prst="rect">
                <a:avLst/>
              </a:prstGeom>
              <a:blipFill rotWithShape="0">
                <a:blip r:embed="rId8"/>
                <a:stretch>
                  <a:fillRect l="-81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>
            <a:off x="8822724" y="2740453"/>
            <a:ext cx="276132" cy="147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737830" y="1520188"/>
            <a:ext cx="276132" cy="147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20191" y="4860231"/>
            <a:ext cx="2070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 in circle because of detuning; is this a spiral?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4656" y="645340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Elder S., </a:t>
            </a:r>
            <a:r>
              <a:rPr lang="en-US" i="1" dirty="0"/>
              <a:t>et al. Bulletin of the American Physical Society</a:t>
            </a:r>
            <a:r>
              <a:rPr lang="en-US" dirty="0"/>
              <a:t> 66 (2021)</a:t>
            </a:r>
          </a:p>
        </p:txBody>
      </p:sp>
      <p:sp>
        <p:nvSpPr>
          <p:cNvPr id="36" name="Oval 35"/>
          <p:cNvSpPr/>
          <p:nvPr/>
        </p:nvSpPr>
        <p:spPr>
          <a:xfrm>
            <a:off x="7564980" y="707897"/>
            <a:ext cx="129076" cy="1134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744899" y="945402"/>
                <a:ext cx="6210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899" y="945402"/>
                <a:ext cx="621004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61" r="-294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7557753" y="1079479"/>
            <a:ext cx="143531" cy="13045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816592" y="588487"/>
                <a:ext cx="1920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592" y="588487"/>
                <a:ext cx="19201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71875" r="-17812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Circle GRAPE</a:t>
            </a:r>
            <a:endParaRPr lang="en-US" sz="3600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27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838200" y="1944005"/>
            <a:ext cx="6152909" cy="100361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Challenges in Cavity Control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869620" y="3554186"/>
            <a:ext cx="6152909" cy="10036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Multimode Conditional Displacements</a:t>
            </a:r>
            <a:endParaRPr lang="en-US" sz="2400" dirty="0"/>
          </a:p>
        </p:txBody>
      </p:sp>
      <p:sp>
        <p:nvSpPr>
          <p:cNvPr id="30" name="Rounded Rectangle 29"/>
          <p:cNvSpPr/>
          <p:nvPr/>
        </p:nvSpPr>
        <p:spPr>
          <a:xfrm>
            <a:off x="838200" y="5096333"/>
            <a:ext cx="6152909" cy="10036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Alternative Schemes:</a:t>
            </a:r>
          </a:p>
          <a:p>
            <a:pPr algn="ctr"/>
            <a:r>
              <a:rPr lang="en-US" sz="2400" dirty="0" smtClean="0"/>
              <a:t>Circle Grape and Sideband Driving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785184" y="3621077"/>
            <a:ext cx="2064970" cy="1022450"/>
            <a:chOff x="8974667" y="5012267"/>
            <a:chExt cx="3009807" cy="1577605"/>
          </a:xfrm>
        </p:grpSpPr>
        <p:sp>
          <p:nvSpPr>
            <p:cNvPr id="12" name="Rectangle 31"/>
            <p:cNvSpPr/>
            <p:nvPr/>
          </p:nvSpPr>
          <p:spPr>
            <a:xfrm>
              <a:off x="8974667" y="5012267"/>
              <a:ext cx="3009807" cy="1577605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9986148" y="5241739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986148" y="5829347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986148" y="6432667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10845135" y="5055239"/>
              <a:ext cx="1139339" cy="1416707"/>
              <a:chOff x="10845135" y="5055239"/>
              <a:chExt cx="1139339" cy="141670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326094" y="5993251"/>
                <a:ext cx="0" cy="403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271018" y="6396531"/>
                <a:ext cx="93508" cy="754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0845135" y="5055239"/>
                <a:ext cx="961917" cy="9641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0913467" y="5178269"/>
                    <a:ext cx="1071007" cy="712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/>
                      <a:t>M</a:t>
                    </a:r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a14:m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3467" y="5178269"/>
                    <a:ext cx="1071007" cy="712333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1333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/>
            <p:cNvSpPr txBox="1"/>
            <p:nvPr/>
          </p:nvSpPr>
          <p:spPr>
            <a:xfrm>
              <a:off x="9077895" y="5130258"/>
              <a:ext cx="923951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Mode 1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88557" y="5708975"/>
              <a:ext cx="909629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Mode 2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37196" y="6179558"/>
              <a:ext cx="848951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Qubit</a:t>
              </a:r>
              <a:endParaRPr 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>
                <a:xfrm>
                  <a:off x="10097947" y="6205938"/>
                  <a:ext cx="747188" cy="317315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7947" y="6205938"/>
                  <a:ext cx="747188" cy="317315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l="-4651" r="-1163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8340092" y="2219875"/>
            <a:ext cx="1147309" cy="607176"/>
            <a:chOff x="8317935" y="3368733"/>
            <a:chExt cx="1304063" cy="717166"/>
          </a:xfrm>
        </p:grpSpPr>
        <p:pic>
          <p:nvPicPr>
            <p:cNvPr id="90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1" name="Straight Connector 90"/>
            <p:cNvCxnSpPr/>
            <p:nvPr/>
          </p:nvCxnSpPr>
          <p:spPr>
            <a:xfrm flipV="1">
              <a:off x="8832586" y="3926449"/>
              <a:ext cx="3375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639157" y="3666623"/>
              <a:ext cx="679113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8530106" y="3521321"/>
              <a:ext cx="905452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8610747" y="3851503"/>
                  <a:ext cx="150571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747" y="3851503"/>
                  <a:ext cx="150571" cy="21811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7273" r="-2272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8441929" y="3613359"/>
                  <a:ext cx="131403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29" y="3613359"/>
                  <a:ext cx="131403" cy="21811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317935" y="3457791"/>
                  <a:ext cx="141753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935" y="3457791"/>
                  <a:ext cx="141753" cy="21811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2857" t="-6667" r="-3809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96612" y="2118657"/>
                <a:ext cx="37446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612" y="2118657"/>
                <a:ext cx="37446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>
            <a:off x="9399962" y="2505557"/>
            <a:ext cx="605387" cy="55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0297539" y="1985067"/>
            <a:ext cx="662364" cy="1068498"/>
            <a:chOff x="10274706" y="1708284"/>
            <a:chExt cx="662364" cy="1068498"/>
          </a:xfrm>
        </p:grpSpPr>
        <p:grpSp>
          <p:nvGrpSpPr>
            <p:cNvPr id="32" name="Group 31"/>
            <p:cNvGrpSpPr/>
            <p:nvPr/>
          </p:nvGrpSpPr>
          <p:grpSpPr>
            <a:xfrm>
              <a:off x="10578812" y="2084914"/>
              <a:ext cx="13681" cy="51822"/>
              <a:chOff x="10921121" y="2973876"/>
              <a:chExt cx="23555" cy="108489"/>
            </a:xfrm>
            <a:solidFill>
              <a:schemeClr val="tx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0922445" y="3065662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0921121" y="3019396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0921121" y="2973876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ounded Rectangle 33"/>
            <p:cNvSpPr/>
            <p:nvPr/>
          </p:nvSpPr>
          <p:spPr>
            <a:xfrm>
              <a:off x="10274706" y="1708284"/>
              <a:ext cx="662364" cy="10684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0561514" y="2301087"/>
              <a:ext cx="70546" cy="4468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415062" y="2166031"/>
              <a:ext cx="335766" cy="233197"/>
              <a:chOff x="5898801" y="1006904"/>
              <a:chExt cx="2402391" cy="1997553"/>
            </a:xfrm>
          </p:grpSpPr>
          <p:pic>
            <p:nvPicPr>
              <p:cNvPr id="62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3" name="Straight Connector 62"/>
              <p:cNvCxnSpPr/>
              <p:nvPr/>
            </p:nvCxnSpPr>
            <p:spPr>
              <a:xfrm>
                <a:off x="6471139" y="2481944"/>
                <a:ext cx="12259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32931" y="2463838"/>
              <a:ext cx="335766" cy="233197"/>
              <a:chOff x="5898801" y="1006904"/>
              <a:chExt cx="2402391" cy="1997553"/>
            </a:xfrm>
          </p:grpSpPr>
          <p:pic>
            <p:nvPicPr>
              <p:cNvPr id="5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6" name="Straight Connector 5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0415062" y="1805869"/>
              <a:ext cx="335766" cy="233197"/>
              <a:chOff x="5898801" y="1006904"/>
              <a:chExt cx="2402391" cy="1997553"/>
            </a:xfrm>
          </p:grpSpPr>
          <p:pic>
            <p:nvPicPr>
              <p:cNvPr id="48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9" name="Straight Connector 48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03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3D Cavity QED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9004"/>
                <a:ext cx="5104141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High Coherence times compared to superconducting circuits </a:t>
                </a:r>
                <a:r>
                  <a:rPr lang="en-US" sz="1800" dirty="0" smtClean="0"/>
                  <a:t>[1,2]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2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ms</m:t>
                    </m:r>
                  </m:oMath>
                </a14:m>
                <a:r>
                  <a:rPr lang="en-US" sz="2000" dirty="0" smtClean="0"/>
                  <a:t> for Al. Cavities [ref?]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35 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2000" dirty="0"/>
                  <a:t> for </a:t>
                </a:r>
                <a:r>
                  <a:rPr lang="en-US" sz="2000" dirty="0" smtClean="0"/>
                  <a:t>Nb. Cavities</a:t>
                </a:r>
                <a:r>
                  <a:rPr lang="en-US" sz="2400" dirty="0" smtClean="0"/>
                  <a:t> </a:t>
                </a:r>
                <a:endParaRPr lang="en-US" sz="2400" dirty="0" smtClean="0"/>
              </a:p>
              <a:p>
                <a:pPr lvl="1"/>
                <a:endParaRPr lang="en-US" sz="2400" dirty="0" smtClean="0"/>
              </a:p>
              <a:p>
                <a:r>
                  <a:rPr lang="en-US" sz="2400" dirty="0" smtClean="0"/>
                  <a:t>Infinitely large </a:t>
                </a:r>
                <a:r>
                  <a:rPr lang="en-US" sz="2400" dirty="0" smtClean="0"/>
                  <a:t>Hilber</a:t>
                </a:r>
                <a:r>
                  <a:rPr lang="en-US" sz="2400" dirty="0" smtClean="0"/>
                  <a:t>t </a:t>
                </a:r>
                <a:r>
                  <a:rPr lang="en-US" sz="2400" dirty="0" smtClean="0"/>
                  <a:t>Space and simple </a:t>
                </a:r>
                <a:r>
                  <a:rPr lang="en-US" sz="2400" dirty="0" err="1" smtClean="0"/>
                  <a:t>decoherence</a:t>
                </a:r>
                <a:r>
                  <a:rPr lang="en-US" sz="2400" dirty="0" smtClean="0"/>
                  <a:t> processes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hardware efficient </a:t>
                </a:r>
                <a:r>
                  <a:rPr lang="en-US" sz="2400" dirty="0"/>
                  <a:t>error </a:t>
                </a:r>
                <a:r>
                  <a:rPr lang="en-US" sz="2400" dirty="0" smtClean="0"/>
                  <a:t>correction </a:t>
                </a:r>
                <a:r>
                  <a:rPr lang="en-US" sz="1800" dirty="0" smtClean="0"/>
                  <a:t>[2</a:t>
                </a:r>
                <a:r>
                  <a:rPr lang="en-US" sz="1800" dirty="0" smtClean="0"/>
                  <a:t>]</a:t>
                </a:r>
                <a:endParaRPr lang="en-US" sz="2400" dirty="0"/>
              </a:p>
              <a:p>
                <a:r>
                  <a:rPr lang="en-US" sz="2400" dirty="0" smtClean="0"/>
                  <a:t>Universal control via coupling to </a:t>
                </a:r>
                <a:r>
                  <a:rPr lang="en-US" sz="2400" dirty="0" err="1" smtClean="0"/>
                  <a:t>anharmonic</a:t>
                </a:r>
                <a:r>
                  <a:rPr lang="en-US" sz="2400" dirty="0" smtClean="0"/>
                  <a:t> systems</a:t>
                </a:r>
                <a:r>
                  <a:rPr lang="en-US" sz="3200" dirty="0"/>
                  <a:t> </a:t>
                </a:r>
                <a:r>
                  <a:rPr lang="en-US" sz="1800" dirty="0"/>
                  <a:t>[2</a:t>
                </a:r>
                <a:r>
                  <a:rPr lang="en-US" sz="1800" dirty="0" smtClean="0"/>
                  <a:t>]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9004"/>
                <a:ext cx="5104141" cy="4351338"/>
              </a:xfrm>
              <a:blipFill rotWithShape="0">
                <a:blip r:embed="rId2"/>
                <a:stretch>
                  <a:fillRect l="-167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td.fnal.gov/wp-content/uploads/2016/02/05-0438-27D.hr_-1170x4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653" y="1745225"/>
            <a:ext cx="3328738" cy="113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12416" y="30691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Romanenko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A., et al. </a:t>
            </a:r>
            <a:r>
              <a:rPr lang="en-US" sz="14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Physical 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Review Applied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13.3 (2020): 034032.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A9C8F4A-1B9D-1F3A-FA77-2A3FBBF7B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983" y="1683230"/>
            <a:ext cx="1483943" cy="1200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221" y="5745432"/>
            <a:ext cx="11300389" cy="5107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 smtClean="0"/>
              <a:t>Goal</a:t>
            </a:r>
            <a:r>
              <a:rPr lang="en-US" sz="2400" dirty="0" smtClean="0"/>
              <a:t>: Enact </a:t>
            </a:r>
            <a:r>
              <a:rPr lang="en-US" sz="2400" b="1" dirty="0" smtClean="0"/>
              <a:t>high-speed</a:t>
            </a:r>
            <a:r>
              <a:rPr lang="en-US" sz="2400" dirty="0" smtClean="0"/>
              <a:t> operations on cavity modes while </a:t>
            </a:r>
            <a:r>
              <a:rPr lang="en-US" sz="2400" b="1" dirty="0" smtClean="0"/>
              <a:t>minimizing </a:t>
            </a:r>
            <a:r>
              <a:rPr lang="en-US" sz="2400" b="1" dirty="0" err="1" smtClean="0"/>
              <a:t>ancilla</a:t>
            </a:r>
            <a:r>
              <a:rPr lang="en-US" sz="2400" b="1" dirty="0" smtClean="0"/>
              <a:t> errors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572107" y="646386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[2] Ma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Wen-Long, et al. 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Science Bulletin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66.17 (2021): 1789-1805.</a:t>
            </a:r>
            <a:endParaRPr lang="en-US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731124" y="3858794"/>
            <a:ext cx="1346578" cy="805792"/>
            <a:chOff x="8317935" y="3368733"/>
            <a:chExt cx="1304063" cy="744191"/>
          </a:xfrm>
        </p:grpSpPr>
        <p:pic>
          <p:nvPicPr>
            <p:cNvPr id="17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8832586" y="3926449"/>
              <a:ext cx="33750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639157" y="3666623"/>
              <a:ext cx="679113" cy="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530106" y="3521321"/>
              <a:ext cx="905452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8610747" y="3851503"/>
                  <a:ext cx="207564" cy="261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747" y="3851503"/>
                  <a:ext cx="207564" cy="2614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4286" r="-11429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441928" y="3613359"/>
                  <a:ext cx="182093" cy="261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28" y="3613359"/>
                  <a:ext cx="182093" cy="2614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6667" r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8317935" y="3457790"/>
                  <a:ext cx="195324" cy="261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935" y="3457790"/>
                  <a:ext cx="195324" cy="2614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7273" r="-21212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0548536" y="3877320"/>
            <a:ext cx="1271327" cy="744656"/>
            <a:chOff x="5898801" y="1006904"/>
            <a:chExt cx="2402391" cy="1997553"/>
          </a:xfrm>
        </p:grpSpPr>
        <p:pic>
          <p:nvPicPr>
            <p:cNvPr id="35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Connector 35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flipV="1">
            <a:off x="9152473" y="4337306"/>
            <a:ext cx="1334678" cy="969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82731" y="4731990"/>
            <a:ext cx="127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</a:rPr>
              <a:t>Transmon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548536" y="4749768"/>
            <a:ext cx="159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Cavity Mode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85844" y="4476820"/>
                <a:ext cx="786818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844" y="4476820"/>
                <a:ext cx="786818" cy="284117"/>
              </a:xfrm>
              <a:prstGeom prst="rect">
                <a:avLst/>
              </a:prstGeom>
              <a:blipFill rotWithShape="0">
                <a:blip r:embed="rId10"/>
                <a:stretch>
                  <a:fillRect l="-6202" t="-4255" r="-77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7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Challenges in Cavity Control I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Coupling to </a:t>
            </a:r>
            <a:r>
              <a:rPr lang="en-US" dirty="0" err="1" smtClean="0"/>
              <a:t>lossy</a:t>
            </a:r>
            <a:r>
              <a:rPr lang="en-US" dirty="0" smtClean="0"/>
              <a:t> </a:t>
            </a:r>
            <a:r>
              <a:rPr lang="en-US" dirty="0" err="1" smtClean="0"/>
              <a:t>ancilla</a:t>
            </a:r>
            <a:r>
              <a:rPr lang="en-US" dirty="0"/>
              <a:t> </a:t>
            </a:r>
            <a:r>
              <a:rPr lang="en-US" dirty="0" smtClean="0"/>
              <a:t>      source of error for high-Q cavities!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079768" y="2731030"/>
            <a:ext cx="3845648" cy="5788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Transmon</a:t>
            </a:r>
            <a:r>
              <a:rPr lang="en-US" sz="2800" dirty="0" smtClean="0"/>
              <a:t> Relaxation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75149" y="3549528"/>
                <a:ext cx="4891720" cy="2850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Gate Errors dominated by </a:t>
                </a:r>
                <a:r>
                  <a:rPr lang="en-US" sz="2400" dirty="0" err="1" smtClean="0"/>
                  <a:t>ancilla</a:t>
                </a:r>
                <a:r>
                  <a:rPr lang="en-US" sz="2400" dirty="0" smtClean="0"/>
                  <a:t> coherence </a:t>
                </a:r>
              </a:p>
              <a:p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</m:t>
                        </m:r>
                      </m:den>
                    </m:f>
                    <m:r>
                      <a:rPr 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χ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q</m:t>
                            </m:r>
                          </m:sub>
                        </m:sSub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Mitigate by </a:t>
                </a:r>
                <a:r>
                  <a:rPr lang="en-US" sz="2400" dirty="0" smtClean="0">
                    <a:solidFill>
                      <a:schemeClr val="accent2"/>
                    </a:solidFill>
                  </a:rPr>
                  <a:t>strong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~10 </m:t>
                    </m:r>
                  </m:oMath>
                </a14:m>
                <a:r>
                  <a:rPr lang="en-US" sz="2400" dirty="0" smtClean="0"/>
                  <a:t>kHz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49" y="3549528"/>
                <a:ext cx="4891720" cy="2850204"/>
              </a:xfrm>
              <a:prstGeom prst="rect">
                <a:avLst/>
              </a:prstGeom>
              <a:blipFill rotWithShape="0">
                <a:blip r:embed="rId3"/>
                <a:stretch>
                  <a:fillRect l="-1746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D7D3119A-15B4-56D1-14B9-2E000E66CC9B}"/>
              </a:ext>
            </a:extLst>
          </p:cNvPr>
          <p:cNvSpPr/>
          <p:nvPr/>
        </p:nvSpPr>
        <p:spPr bwMode="auto">
          <a:xfrm>
            <a:off x="6024062" y="3668916"/>
            <a:ext cx="982764" cy="1879492"/>
          </a:xfrm>
          <a:prstGeom prst="rect">
            <a:avLst/>
          </a:prstGeom>
          <a:solidFill>
            <a:srgbClr val="F3F3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="" xmlns:a16="http://schemas.microsoft.com/office/drawing/2014/main" id="{A486F49B-430B-1176-B600-DD508AB178EE}"/>
              </a:ext>
            </a:extLst>
          </p:cNvPr>
          <p:cNvCxnSpPr>
            <a:cxnSpLocks/>
          </p:cNvCxnSpPr>
          <p:nvPr/>
        </p:nvCxnSpPr>
        <p:spPr bwMode="auto">
          <a:xfrm>
            <a:off x="6249832" y="5316112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CB41E980-BC75-AADA-E4A5-EEBD7AB9F166}"/>
              </a:ext>
            </a:extLst>
          </p:cNvPr>
          <p:cNvCxnSpPr>
            <a:cxnSpLocks/>
          </p:cNvCxnSpPr>
          <p:nvPr/>
        </p:nvCxnSpPr>
        <p:spPr bwMode="auto">
          <a:xfrm>
            <a:off x="6249832" y="5083815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8E99E1EB-C0C2-A3D7-4033-0A8A32E33F14}"/>
              </a:ext>
            </a:extLst>
          </p:cNvPr>
          <p:cNvCxnSpPr>
            <a:cxnSpLocks/>
          </p:cNvCxnSpPr>
          <p:nvPr/>
        </p:nvCxnSpPr>
        <p:spPr bwMode="auto">
          <a:xfrm>
            <a:off x="6249832" y="4851518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="" xmlns:a16="http://schemas.microsoft.com/office/drawing/2014/main" id="{DF47F143-E321-2149-8740-D2D6622A20B4}"/>
              </a:ext>
            </a:extLst>
          </p:cNvPr>
          <p:cNvCxnSpPr>
            <a:cxnSpLocks/>
          </p:cNvCxnSpPr>
          <p:nvPr/>
        </p:nvCxnSpPr>
        <p:spPr bwMode="auto">
          <a:xfrm>
            <a:off x="6249832" y="4619221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="" xmlns:a16="http://schemas.microsoft.com/office/drawing/2014/main" id="{5EC06C68-DB41-B3C0-9434-F8D54D477D2E}"/>
              </a:ext>
            </a:extLst>
          </p:cNvPr>
          <p:cNvCxnSpPr>
            <a:cxnSpLocks/>
          </p:cNvCxnSpPr>
          <p:nvPr/>
        </p:nvCxnSpPr>
        <p:spPr bwMode="auto">
          <a:xfrm>
            <a:off x="6249832" y="4386924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0C69AFCC-6126-F550-BC47-723D8625B65F}"/>
              </a:ext>
            </a:extLst>
          </p:cNvPr>
          <p:cNvSpPr txBox="1"/>
          <p:nvPr/>
        </p:nvSpPr>
        <p:spPr>
          <a:xfrm rot="16200000">
            <a:off x="6343646" y="4016726"/>
            <a:ext cx="239896" cy="268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252CBBB5-26F6-33EB-333F-BBD1927270F1}"/>
              </a:ext>
            </a:extLst>
          </p:cNvPr>
          <p:cNvSpPr/>
          <p:nvPr/>
        </p:nvSpPr>
        <p:spPr bwMode="auto">
          <a:xfrm>
            <a:off x="7803662" y="4450278"/>
            <a:ext cx="770275" cy="612419"/>
          </a:xfrm>
          <a:prstGeom prst="ellipse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B066F97A-7E1D-6E10-88B0-D12D70187918}"/>
              </a:ext>
            </a:extLst>
          </p:cNvPr>
          <p:cNvGrpSpPr/>
          <p:nvPr/>
        </p:nvGrpSpPr>
        <p:grpSpPr>
          <a:xfrm>
            <a:off x="7989590" y="4640339"/>
            <a:ext cx="398418" cy="232297"/>
            <a:chOff x="2474976" y="3465576"/>
            <a:chExt cx="731520" cy="402336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D66ACC59-B9A3-7334-6FC1-7F5F1C80A08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74976" y="3867912"/>
              <a:ext cx="73152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75881C03-0A2B-C876-D91F-2D0C70A2F0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74976" y="3465576"/>
              <a:ext cx="73152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Oval 84">
            <a:extLst>
              <a:ext uri="{FF2B5EF4-FFF2-40B4-BE49-F238E27FC236}">
                <a16:creationId xmlns="" xmlns:a16="http://schemas.microsoft.com/office/drawing/2014/main" id="{0B740B5D-9347-2C91-EDA8-2BD791C3A428}"/>
              </a:ext>
            </a:extLst>
          </p:cNvPr>
          <p:cNvSpPr/>
          <p:nvPr/>
        </p:nvSpPr>
        <p:spPr bwMode="auto">
          <a:xfrm>
            <a:off x="9556700" y="3309912"/>
            <a:ext cx="3437734" cy="2893151"/>
          </a:xfrm>
          <a:prstGeom prst="ellipse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77B6C733-4D5F-E776-6EDD-168B376F0DF0}"/>
              </a:ext>
            </a:extLst>
          </p:cNvPr>
          <p:cNvSpPr txBox="1"/>
          <p:nvPr/>
        </p:nvSpPr>
        <p:spPr>
          <a:xfrm>
            <a:off x="10247291" y="4576985"/>
            <a:ext cx="460048" cy="213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bath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="" xmlns:a16="http://schemas.microsoft.com/office/drawing/2014/main" id="{E5C07109-E60B-944F-2AB6-2FD1F85E423B}"/>
              </a:ext>
            </a:extLst>
          </p:cNvPr>
          <p:cNvCxnSpPr/>
          <p:nvPr/>
        </p:nvCxnSpPr>
        <p:spPr bwMode="auto">
          <a:xfrm>
            <a:off x="8759865" y="4747591"/>
            <a:ext cx="531224" cy="0"/>
          </a:xfrm>
          <a:prstGeom prst="straightConnector1">
            <a:avLst/>
          </a:prstGeom>
          <a:solidFill>
            <a:srgbClr val="F3F3F3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="" xmlns:a16="http://schemas.microsoft.com/office/drawing/2014/main" id="{89FCB5A1-9A69-1E9C-3756-88D4803351B7}"/>
              </a:ext>
            </a:extLst>
          </p:cNvPr>
          <p:cNvCxnSpPr>
            <a:cxnSpLocks/>
          </p:cNvCxnSpPr>
          <p:nvPr/>
        </p:nvCxnSpPr>
        <p:spPr bwMode="auto">
          <a:xfrm>
            <a:off x="7192754" y="4724811"/>
            <a:ext cx="447113" cy="0"/>
          </a:xfrm>
          <a:prstGeom prst="straightConnector1">
            <a:avLst/>
          </a:prstGeom>
          <a:solidFill>
            <a:srgbClr val="F3F3F3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="" xmlns:a16="http://schemas.microsoft.com/office/drawing/2014/main" id="{324E20E9-EB2A-73E3-7E3B-7AC23F9A0E16}"/>
              </a:ext>
            </a:extLst>
          </p:cNvPr>
          <p:cNvSpPr/>
          <p:nvPr/>
        </p:nvSpPr>
        <p:spPr bwMode="auto">
          <a:xfrm>
            <a:off x="6411769" y="5020461"/>
            <a:ext cx="185928" cy="147825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="" xmlns:a16="http://schemas.microsoft.com/office/drawing/2014/main" id="{FDDC4D9B-79E9-0108-6EA7-51CF32F4467B}"/>
              </a:ext>
            </a:extLst>
          </p:cNvPr>
          <p:cNvSpPr/>
          <p:nvPr/>
        </p:nvSpPr>
        <p:spPr bwMode="auto">
          <a:xfrm>
            <a:off x="8109115" y="4576985"/>
            <a:ext cx="159367" cy="1267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332971" y="6396557"/>
            <a:ext cx="7644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222222"/>
                </a:solidFill>
              </a:rPr>
              <a:t>Eickbusch</a:t>
            </a:r>
            <a:r>
              <a:rPr lang="en-US" dirty="0">
                <a:solidFill>
                  <a:srgbClr val="222222"/>
                </a:solidFill>
              </a:rPr>
              <a:t>, A., </a:t>
            </a:r>
            <a:r>
              <a:rPr lang="en-US" dirty="0" err="1">
                <a:solidFill>
                  <a:srgbClr val="222222"/>
                </a:solidFill>
              </a:rPr>
              <a:t>Sivak</a:t>
            </a:r>
            <a:r>
              <a:rPr lang="en-US" dirty="0">
                <a:solidFill>
                  <a:srgbClr val="222222"/>
                </a:solidFill>
              </a:rPr>
              <a:t>, V., Ding, A.Z. et al.</a:t>
            </a:r>
            <a:r>
              <a:rPr lang="en-US" i="1" dirty="0">
                <a:solidFill>
                  <a:srgbClr val="222222"/>
                </a:solidFill>
              </a:rPr>
              <a:t>  Nat. Phys. </a:t>
            </a:r>
            <a:r>
              <a:rPr lang="en-US" b="1" i="1" dirty="0">
                <a:solidFill>
                  <a:srgbClr val="222222"/>
                </a:solidFill>
              </a:rPr>
              <a:t>18</a:t>
            </a:r>
            <a:r>
              <a:rPr lang="en-US" i="1" dirty="0">
                <a:solidFill>
                  <a:srgbClr val="222222"/>
                </a:solidFill>
              </a:rPr>
              <a:t>, </a:t>
            </a:r>
            <a:r>
              <a:rPr lang="en-US" dirty="0">
                <a:solidFill>
                  <a:srgbClr val="222222"/>
                </a:solidFill>
              </a:rPr>
              <a:t>1464–1469 (2022)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471639" y="1956244"/>
            <a:ext cx="356839" cy="223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850926" y="3928001"/>
            <a:ext cx="127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Qubit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45152" y="2937329"/>
            <a:ext cx="127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Cavity Mode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B12768B7-5A2B-A60F-5AFE-60A299DCA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28545"/>
          <a:stretch/>
        </p:blipFill>
        <p:spPr>
          <a:xfrm rot="14026151">
            <a:off x="8461025" y="2520010"/>
            <a:ext cx="1557548" cy="970701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C4FB9F3F-C4B2-7C0E-F791-8D7B6D1818DD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2188" y="2675992"/>
            <a:ext cx="1068692" cy="688958"/>
          </a:xfrm>
          <a:prstGeom prst="straightConnector1">
            <a:avLst/>
          </a:prstGeom>
          <a:solidFill>
            <a:srgbClr val="F3F3F3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180C6751-B2C6-8F3C-E0CC-EAA8C28214D4}"/>
              </a:ext>
            </a:extLst>
          </p:cNvPr>
          <p:cNvSpPr txBox="1"/>
          <p:nvPr/>
        </p:nvSpPr>
        <p:spPr>
          <a:xfrm>
            <a:off x="9591081" y="2649892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</a:t>
            </a:r>
            <a:br>
              <a:rPr lang="en-US" dirty="0"/>
            </a:br>
            <a:r>
              <a:rPr lang="en-US" dirty="0"/>
              <a:t>pulse(s)</a:t>
            </a:r>
          </a:p>
        </p:txBody>
      </p:sp>
    </p:spTree>
    <p:extLst>
      <p:ext uri="{BB962C8B-B14F-4D97-AF65-F5344CB8AC3E}">
        <p14:creationId xmlns:p14="http://schemas.microsoft.com/office/powerpoint/2010/main" val="255747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7 -3.7037E-7 L 0.0004 0.00787 L 0.00092 0.01597 L 0.00092 0.02107 L 0.00118 0.02963 L 0.00092 0.0326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Challenges in Cavity Control II </a:t>
            </a:r>
            <a:endParaRPr lang="en-US" sz="3600" dirty="0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D7D3119A-15B4-56D1-14B9-2E000E66CC9B}"/>
              </a:ext>
            </a:extLst>
          </p:cNvPr>
          <p:cNvSpPr/>
          <p:nvPr/>
        </p:nvSpPr>
        <p:spPr bwMode="auto">
          <a:xfrm>
            <a:off x="5994564" y="3554617"/>
            <a:ext cx="982764" cy="1879492"/>
          </a:xfrm>
          <a:prstGeom prst="rect">
            <a:avLst/>
          </a:prstGeom>
          <a:solidFill>
            <a:srgbClr val="F3F3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A486F49B-430B-1176-B600-DD508AB178EE}"/>
              </a:ext>
            </a:extLst>
          </p:cNvPr>
          <p:cNvCxnSpPr>
            <a:cxnSpLocks/>
          </p:cNvCxnSpPr>
          <p:nvPr/>
        </p:nvCxnSpPr>
        <p:spPr bwMode="auto">
          <a:xfrm>
            <a:off x="6220334" y="5201813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CB41E980-BC75-AADA-E4A5-EEBD7AB9F166}"/>
              </a:ext>
            </a:extLst>
          </p:cNvPr>
          <p:cNvCxnSpPr>
            <a:cxnSpLocks/>
          </p:cNvCxnSpPr>
          <p:nvPr/>
        </p:nvCxnSpPr>
        <p:spPr bwMode="auto">
          <a:xfrm>
            <a:off x="6220334" y="4969516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8E99E1EB-C0C2-A3D7-4033-0A8A32E33F14}"/>
              </a:ext>
            </a:extLst>
          </p:cNvPr>
          <p:cNvCxnSpPr>
            <a:cxnSpLocks/>
          </p:cNvCxnSpPr>
          <p:nvPr/>
        </p:nvCxnSpPr>
        <p:spPr bwMode="auto">
          <a:xfrm>
            <a:off x="6220334" y="4737219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DF47F143-E321-2149-8740-D2D6622A20B4}"/>
              </a:ext>
            </a:extLst>
          </p:cNvPr>
          <p:cNvCxnSpPr>
            <a:cxnSpLocks/>
          </p:cNvCxnSpPr>
          <p:nvPr/>
        </p:nvCxnSpPr>
        <p:spPr bwMode="auto">
          <a:xfrm>
            <a:off x="6220334" y="4504922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5EC06C68-DB41-B3C0-9434-F8D54D477D2E}"/>
              </a:ext>
            </a:extLst>
          </p:cNvPr>
          <p:cNvCxnSpPr>
            <a:cxnSpLocks/>
          </p:cNvCxnSpPr>
          <p:nvPr/>
        </p:nvCxnSpPr>
        <p:spPr bwMode="auto">
          <a:xfrm>
            <a:off x="6220334" y="4272625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C69AFCC-6126-F550-BC47-723D8625B65F}"/>
              </a:ext>
            </a:extLst>
          </p:cNvPr>
          <p:cNvSpPr txBox="1"/>
          <p:nvPr/>
        </p:nvSpPr>
        <p:spPr>
          <a:xfrm rot="16200000">
            <a:off x="6314148" y="3902427"/>
            <a:ext cx="239896" cy="268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252CBBB5-26F6-33EB-333F-BBD1927270F1}"/>
              </a:ext>
            </a:extLst>
          </p:cNvPr>
          <p:cNvSpPr/>
          <p:nvPr/>
        </p:nvSpPr>
        <p:spPr bwMode="auto">
          <a:xfrm>
            <a:off x="7774164" y="4335979"/>
            <a:ext cx="770275" cy="612419"/>
          </a:xfrm>
          <a:prstGeom prst="ellipse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066F97A-7E1D-6E10-88B0-D12D70187918}"/>
              </a:ext>
            </a:extLst>
          </p:cNvPr>
          <p:cNvGrpSpPr/>
          <p:nvPr/>
        </p:nvGrpSpPr>
        <p:grpSpPr>
          <a:xfrm>
            <a:off x="7960092" y="4526040"/>
            <a:ext cx="398418" cy="232297"/>
            <a:chOff x="2474976" y="3465576"/>
            <a:chExt cx="731520" cy="40233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D66ACC59-B9A3-7334-6FC1-7F5F1C80A08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74976" y="3867912"/>
              <a:ext cx="73152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75881C03-0A2B-C876-D91F-2D0C70A2F0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74976" y="3465576"/>
              <a:ext cx="73152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0B740B5D-9347-2C91-EDA8-2BD791C3A428}"/>
              </a:ext>
            </a:extLst>
          </p:cNvPr>
          <p:cNvSpPr/>
          <p:nvPr/>
        </p:nvSpPr>
        <p:spPr bwMode="auto">
          <a:xfrm>
            <a:off x="9527202" y="3195613"/>
            <a:ext cx="3437734" cy="2893151"/>
          </a:xfrm>
          <a:prstGeom prst="ellipse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7B6C733-4D5F-E776-6EDD-168B376F0DF0}"/>
              </a:ext>
            </a:extLst>
          </p:cNvPr>
          <p:cNvSpPr txBox="1"/>
          <p:nvPr/>
        </p:nvSpPr>
        <p:spPr>
          <a:xfrm>
            <a:off x="10217793" y="4462686"/>
            <a:ext cx="460048" cy="213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bath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="" xmlns:a16="http://schemas.microsoft.com/office/drawing/2014/main" id="{E5C07109-E60B-944F-2AB6-2FD1F85E423B}"/>
              </a:ext>
            </a:extLst>
          </p:cNvPr>
          <p:cNvCxnSpPr/>
          <p:nvPr/>
        </p:nvCxnSpPr>
        <p:spPr bwMode="auto">
          <a:xfrm>
            <a:off x="8730367" y="4633292"/>
            <a:ext cx="531224" cy="0"/>
          </a:xfrm>
          <a:prstGeom prst="straightConnector1">
            <a:avLst/>
          </a:prstGeom>
          <a:solidFill>
            <a:srgbClr val="F3F3F3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89FCB5A1-9A69-1E9C-3756-88D4803351B7}"/>
              </a:ext>
            </a:extLst>
          </p:cNvPr>
          <p:cNvCxnSpPr>
            <a:cxnSpLocks/>
          </p:cNvCxnSpPr>
          <p:nvPr/>
        </p:nvCxnSpPr>
        <p:spPr bwMode="auto">
          <a:xfrm>
            <a:off x="7163256" y="4610512"/>
            <a:ext cx="447113" cy="0"/>
          </a:xfrm>
          <a:prstGeom prst="straightConnector1">
            <a:avLst/>
          </a:prstGeom>
          <a:solidFill>
            <a:srgbClr val="F3F3F3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24E20E9-EB2A-73E3-7E3B-7AC23F9A0E16}"/>
              </a:ext>
            </a:extLst>
          </p:cNvPr>
          <p:cNvSpPr/>
          <p:nvPr/>
        </p:nvSpPr>
        <p:spPr bwMode="auto">
          <a:xfrm>
            <a:off x="6382271" y="4906162"/>
            <a:ext cx="185928" cy="147825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50270" y="2616731"/>
            <a:ext cx="3845648" cy="5788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Inverse Purcell Effect </a:t>
            </a:r>
            <a:endParaRPr lang="en-US" sz="2800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080481" y="3454915"/>
                <a:ext cx="4157090" cy="2559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Coupling to </a:t>
                </a:r>
                <a:r>
                  <a:rPr lang="en-US" sz="2400" dirty="0" err="1" smtClean="0"/>
                  <a:t>lossy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ancilla</a:t>
                </a:r>
                <a:r>
                  <a:rPr lang="en-US" sz="2400" dirty="0" smtClean="0"/>
                  <a:t> reduces mode coherence</a:t>
                </a:r>
              </a:p>
              <a:p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𝑐𝑎𝑣</m:t>
                        </m:r>
                      </m:sup>
                    </m:sSubSup>
                    <m:r>
                      <a:rPr lang="en-US" sz="24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  <m:r>
                      <a:rPr lang="en-US" sz="24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sSubSup>
                      <m:sSubSupPr>
                        <m:ctrlP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bSup>
                  </m:oMath>
                </a14:m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Mitigate by 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weak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 smtClean="0"/>
                  <a:t> kHz </a:t>
                </a:r>
                <a:endParaRPr lang="en-US" sz="24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81" y="3454915"/>
                <a:ext cx="4157090" cy="2559803"/>
              </a:xfrm>
              <a:prstGeom prst="rect">
                <a:avLst/>
              </a:prstGeom>
              <a:blipFill rotWithShape="0">
                <a:blip r:embed="rId3"/>
                <a:stretch>
                  <a:fillRect l="-1906" t="-1905" r="-1173" b="-4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2571594" y="644355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Boissonneault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, M</a:t>
            </a:r>
            <a:r>
              <a:rPr lang="en-US" sz="16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., et al.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 Physical 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Review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 A, 79(1), 013819</a:t>
            </a:r>
            <a:r>
              <a:rPr lang="en-US" sz="16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.(2009)</a:t>
            </a:r>
            <a:endParaRPr lang="en-US" sz="1600" i="1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Coupling to </a:t>
            </a:r>
            <a:r>
              <a:rPr lang="en-US" dirty="0" err="1" smtClean="0"/>
              <a:t>lossy</a:t>
            </a:r>
            <a:r>
              <a:rPr lang="en-US" dirty="0" smtClean="0"/>
              <a:t> </a:t>
            </a:r>
            <a:r>
              <a:rPr lang="en-US" dirty="0" err="1" smtClean="0"/>
              <a:t>ancilla</a:t>
            </a:r>
            <a:r>
              <a:rPr lang="en-US" dirty="0"/>
              <a:t> </a:t>
            </a:r>
            <a:r>
              <a:rPr lang="en-US" dirty="0" smtClean="0"/>
              <a:t>      source of error for high-Q cavities!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4471639" y="1956244"/>
            <a:ext cx="356839" cy="223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850926" y="3928001"/>
            <a:ext cx="127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Qubit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45152" y="2937329"/>
            <a:ext cx="127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Cavity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3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162 -0.08449 L 0.13997 -0.06666 L 0.12904 -0.03333 L 0.14662 -0.06481 L 0.14219 -0.02754 L 0.1543 -0.06273 L 0.15208 -0.02361 L 0.3375 -0.12152 " pathEditMode="relative" ptsTypes="AAAAAAA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Challenges in Cavity Control III </a:t>
            </a:r>
            <a:endParaRPr lang="en-US" sz="3600" dirty="0"/>
          </a:p>
        </p:txBody>
      </p:sp>
      <p:sp>
        <p:nvSpPr>
          <p:cNvPr id="71" name="TextBox 70"/>
          <p:cNvSpPr txBox="1"/>
          <p:nvPr/>
        </p:nvSpPr>
        <p:spPr>
          <a:xfrm>
            <a:off x="7508152" y="3140163"/>
            <a:ext cx="3845648" cy="5788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Inverse Purcell Effect </a:t>
            </a:r>
            <a:endParaRPr lang="en-US" sz="2800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32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Coupling to </a:t>
            </a:r>
            <a:r>
              <a:rPr lang="en-US" dirty="0" err="1" smtClean="0"/>
              <a:t>lossy</a:t>
            </a:r>
            <a:r>
              <a:rPr lang="en-US" dirty="0" smtClean="0"/>
              <a:t> </a:t>
            </a:r>
            <a:r>
              <a:rPr lang="en-US" dirty="0" err="1" smtClean="0"/>
              <a:t>ancilla</a:t>
            </a:r>
            <a:r>
              <a:rPr lang="en-US" dirty="0"/>
              <a:t> </a:t>
            </a:r>
            <a:r>
              <a:rPr lang="en-US" dirty="0" smtClean="0"/>
              <a:t>      source of error for high-Q cavities!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4471639" y="1956244"/>
            <a:ext cx="356839" cy="223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042542" y="4691329"/>
                <a:ext cx="3149388" cy="7512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W</a:t>
                </a:r>
                <a:r>
                  <a:rPr lang="en-US" sz="2800" dirty="0" smtClean="0">
                    <a:solidFill>
                      <a:schemeClr val="accent1"/>
                    </a:solidFill>
                  </a:rPr>
                  <a:t>eak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800" dirty="0"/>
                  <a:t> kHz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542" y="4691329"/>
                <a:ext cx="3149388" cy="751296"/>
              </a:xfrm>
              <a:prstGeom prst="rect">
                <a:avLst/>
              </a:prstGeom>
              <a:blipFill rotWithShape="0">
                <a:blip r:embed="rId3"/>
                <a:stretch>
                  <a:fillRect l="-3868" r="-309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/>
          <p:cNvSpPr/>
          <p:nvPr/>
        </p:nvSpPr>
        <p:spPr>
          <a:xfrm>
            <a:off x="9166464" y="3930907"/>
            <a:ext cx="529023" cy="608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120109" y="3140163"/>
            <a:ext cx="3845648" cy="5788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Transmon</a:t>
            </a:r>
            <a:r>
              <a:rPr lang="en-US" sz="2800" dirty="0" smtClean="0"/>
              <a:t> Relaxation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204280" y="4668772"/>
                <a:ext cx="4891720" cy="1059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2"/>
                    </a:solidFill>
                  </a:rPr>
                  <a:t>Strong</a:t>
                </a:r>
                <a:r>
                  <a:rPr lang="en-US" sz="2800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~10 </m:t>
                    </m:r>
                  </m:oMath>
                </a14:m>
                <a:r>
                  <a:rPr lang="en-US" sz="2800" dirty="0" smtClean="0"/>
                  <a:t>kHz</a:t>
                </a:r>
              </a:p>
              <a:p>
                <a:pPr marL="285750" indent="-285750">
                  <a:buFontTx/>
                  <a:buChar char="-"/>
                </a:pPr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80" y="4668772"/>
                <a:ext cx="4891720" cy="1059072"/>
              </a:xfrm>
              <a:prstGeom prst="rect">
                <a:avLst/>
              </a:prstGeom>
              <a:blipFill rotWithShape="0">
                <a:blip r:embed="rId4"/>
                <a:stretch>
                  <a:fillRect l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own Arrow 31"/>
          <p:cNvSpPr/>
          <p:nvPr/>
        </p:nvSpPr>
        <p:spPr>
          <a:xfrm>
            <a:off x="2571594" y="3897305"/>
            <a:ext cx="529023" cy="60893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Conditional Displacement Gates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31898" y="1946218"/>
                <a:ext cx="1927963" cy="59241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1898" y="1946218"/>
                <a:ext cx="1927963" cy="592411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9380584" y="1893893"/>
                <a:ext cx="2280880" cy="453883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⋆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584" y="1893893"/>
                <a:ext cx="2280880" cy="453883"/>
              </a:xfrm>
              <a:prstGeom prst="roundRect">
                <a:avLst/>
              </a:prstGeom>
              <a:blipFill rotWithShape="0">
                <a:blip r:embed="rId4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259861" y="2585306"/>
                <a:ext cx="7282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~30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861" y="2585306"/>
                <a:ext cx="728276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8403" t="-1099" r="-1260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>
            <a:off x="8259861" y="2089732"/>
            <a:ext cx="864596" cy="252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0" name="Rectangle 129"/>
          <p:cNvSpPr/>
          <p:nvPr/>
        </p:nvSpPr>
        <p:spPr>
          <a:xfrm>
            <a:off x="838200" y="623318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err="1" smtClean="0">
                <a:latin typeface="+mj-lt"/>
              </a:rPr>
              <a:t>Hacohen-Gourgy</a:t>
            </a:r>
            <a:r>
              <a:rPr lang="en-US" sz="1400" dirty="0">
                <a:latin typeface="+mj-lt"/>
              </a:rPr>
              <a:t>, S., Martin, L., </a:t>
            </a:r>
            <a:r>
              <a:rPr lang="en-US" sz="1400" dirty="0" err="1">
                <a:latin typeface="+mj-lt"/>
              </a:rPr>
              <a:t>Flurin</a:t>
            </a:r>
            <a:r>
              <a:rPr lang="en-US" sz="1400" dirty="0">
                <a:latin typeface="+mj-lt"/>
              </a:rPr>
              <a:t>, E. </a:t>
            </a:r>
            <a:r>
              <a:rPr lang="en-US" sz="1400" i="1" dirty="0">
                <a:latin typeface="+mj-lt"/>
              </a:rPr>
              <a:t>et al.</a:t>
            </a:r>
            <a:r>
              <a:rPr lang="en-US" sz="1400" dirty="0">
                <a:latin typeface="+mj-lt"/>
              </a:rPr>
              <a:t>  </a:t>
            </a:r>
            <a:r>
              <a:rPr lang="en-US" sz="1400" i="1" dirty="0">
                <a:latin typeface="+mj-lt"/>
              </a:rPr>
              <a:t>Nature</a:t>
            </a:r>
            <a:r>
              <a:rPr lang="en-US" sz="1400" dirty="0">
                <a:latin typeface="+mj-lt"/>
              </a:rPr>
              <a:t> </a:t>
            </a:r>
            <a:r>
              <a:rPr lang="en-US" sz="1400" b="1" dirty="0">
                <a:latin typeface="+mj-lt"/>
              </a:rPr>
              <a:t>538</a:t>
            </a:r>
            <a:r>
              <a:rPr lang="en-US" sz="1400" dirty="0">
                <a:latin typeface="+mj-lt"/>
              </a:rPr>
              <a:t>, 491–494 (2016</a:t>
            </a:r>
            <a:r>
              <a:rPr lang="en-US" sz="1400" dirty="0" smtClean="0">
                <a:latin typeface="+mj-lt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en-US" sz="1400" b="1" dirty="0" err="1" smtClean="0">
                <a:solidFill>
                  <a:srgbClr val="222222"/>
                </a:solidFill>
                <a:latin typeface="+mj-lt"/>
              </a:rPr>
              <a:t>Eickbusch</a:t>
            </a:r>
            <a:r>
              <a:rPr lang="en-US" sz="1400" b="1" dirty="0">
                <a:solidFill>
                  <a:srgbClr val="222222"/>
                </a:solidFill>
                <a:latin typeface="+mj-lt"/>
              </a:rPr>
              <a:t>, A., </a:t>
            </a:r>
            <a:r>
              <a:rPr lang="en-US" sz="1400" b="1" dirty="0" err="1">
                <a:solidFill>
                  <a:srgbClr val="222222"/>
                </a:solidFill>
                <a:latin typeface="+mj-lt"/>
              </a:rPr>
              <a:t>Sivak</a:t>
            </a:r>
            <a:r>
              <a:rPr lang="en-US" sz="1400" b="1" dirty="0">
                <a:solidFill>
                  <a:srgbClr val="222222"/>
                </a:solidFill>
                <a:latin typeface="+mj-lt"/>
              </a:rPr>
              <a:t>, V., Ding, A.Z. et al. </a:t>
            </a:r>
            <a:r>
              <a:rPr lang="en-US" sz="1400" b="1" i="1" dirty="0">
                <a:solidFill>
                  <a:srgbClr val="222222"/>
                </a:solidFill>
                <a:latin typeface="+mj-lt"/>
              </a:rPr>
              <a:t> Nat. Phys. </a:t>
            </a:r>
            <a:r>
              <a:rPr lang="en-US" sz="1400" b="1" dirty="0">
                <a:solidFill>
                  <a:srgbClr val="222222"/>
                </a:solidFill>
                <a:latin typeface="+mj-lt"/>
              </a:rPr>
              <a:t>18, 1464–1469 (2022)</a:t>
            </a:r>
            <a:endParaRPr lang="en-US" sz="1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1066370" y="1601360"/>
                <a:ext cx="5657595" cy="5295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/>
                  <a:t>l</a:t>
                </a:r>
                <a:r>
                  <a:rPr lang="en-US" sz="2400" dirty="0" smtClean="0"/>
                  <a:t>arge displacements of cavity mode to enhance gate speed </a:t>
                </a:r>
              </a:p>
              <a:p>
                <a:pPr marL="342900" indent="-342900">
                  <a:buFontTx/>
                  <a:buChar char="-"/>
                </a:pPr>
                <a:endParaRPr lang="en-US" sz="2400" dirty="0" smtClean="0"/>
              </a:p>
              <a:p>
                <a:pPr marL="342900" indent="-342900">
                  <a:buFontTx/>
                  <a:buChar char="-"/>
                </a:pPr>
                <a:r>
                  <a:rPr lang="en-US" sz="2400" b="0" dirty="0" smtClean="0">
                    <a:solidFill>
                      <a:schemeClr val="accent1"/>
                    </a:solidFill>
                  </a:rPr>
                  <a:t>Weak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~ 30</m:t>
                    </m:r>
                  </m:oMath>
                </a14:m>
                <a:r>
                  <a:rPr lang="en-US" sz="2400" dirty="0" smtClean="0">
                    <a:solidFill>
                      <a:schemeClr val="accent1"/>
                    </a:solidFill>
                  </a:rPr>
                  <a:t> kHz</a:t>
                </a:r>
                <a:r>
                  <a:rPr lang="en-US" sz="2400" dirty="0" smtClean="0"/>
                  <a:t>  but </a:t>
                </a:r>
                <a:r>
                  <a:rPr lang="en-US" sz="2400" dirty="0" smtClean="0">
                    <a:solidFill>
                      <a:schemeClr val="accent2"/>
                    </a:solidFill>
                  </a:rPr>
                  <a:t>strong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 smtClean="0">
                    <a:solidFill>
                      <a:schemeClr val="accent2"/>
                    </a:solidFill>
                  </a:rPr>
                  <a:t> MHz</a:t>
                </a:r>
              </a:p>
              <a:p>
                <a:pPr marL="342900" indent="-342900">
                  <a:buFontTx/>
                  <a:buChar char="-"/>
                </a:pPr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 Symmetric </a:t>
                </a:r>
                <a:r>
                  <a:rPr lang="en-US" sz="2400" dirty="0"/>
                  <a:t>pulse sequences to isolate conditional displacement term in </a:t>
                </a:r>
                <a:r>
                  <a:rPr lang="en-US" sz="2400" dirty="0" smtClean="0"/>
                  <a:t>Hamiltonian.</a:t>
                </a:r>
              </a:p>
              <a:p>
                <a:endParaRPr lang="en-US" sz="2400" dirty="0" smtClean="0"/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Universal </a:t>
                </a:r>
                <a:r>
                  <a:rPr lang="en-US" sz="2400" dirty="0"/>
                  <a:t>control of single mode </a:t>
                </a:r>
                <a:r>
                  <a:rPr lang="en-US" sz="2400" dirty="0" smtClean="0"/>
                  <a:t>+ qubit </a:t>
                </a:r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𝐸𝐶𝐷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70" y="1601360"/>
                <a:ext cx="5657595" cy="5295873"/>
              </a:xfrm>
              <a:prstGeom prst="rect">
                <a:avLst/>
              </a:prstGeom>
              <a:blipFill rotWithShape="0">
                <a:blip r:embed="rId6"/>
                <a:stretch>
                  <a:fillRect l="-1724" t="-1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7035889" y="3855502"/>
            <a:ext cx="5648006" cy="1957742"/>
            <a:chOff x="7035889" y="3855502"/>
            <a:chExt cx="5648006" cy="1957742"/>
          </a:xfrm>
        </p:grpSpPr>
        <p:grpSp>
          <p:nvGrpSpPr>
            <p:cNvPr id="115" name="Group 114"/>
            <p:cNvGrpSpPr/>
            <p:nvPr/>
          </p:nvGrpSpPr>
          <p:grpSpPr>
            <a:xfrm>
              <a:off x="7035889" y="4218506"/>
              <a:ext cx="1607455" cy="1291717"/>
              <a:chOff x="7061982" y="4633828"/>
              <a:chExt cx="2798446" cy="1893581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7061982" y="4633828"/>
                <a:ext cx="2798446" cy="1893581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7182432" y="4806493"/>
                <a:ext cx="2523348" cy="1608694"/>
                <a:chOff x="6745462" y="4876251"/>
                <a:chExt cx="2523348" cy="1608694"/>
              </a:xfrm>
            </p:grpSpPr>
            <p:grpSp>
              <p:nvGrpSpPr>
                <p:cNvPr id="118" name="Group 117"/>
                <p:cNvGrpSpPr/>
                <p:nvPr/>
              </p:nvGrpSpPr>
              <p:grpSpPr>
                <a:xfrm>
                  <a:off x="7856170" y="4876251"/>
                  <a:ext cx="1412640" cy="1515427"/>
                  <a:chOff x="6629400" y="3262563"/>
                  <a:chExt cx="1956768" cy="2335248"/>
                </a:xfrm>
              </p:grpSpPr>
              <p:cxnSp>
                <p:nvCxnSpPr>
                  <p:cNvPr id="121" name="Straight Connector 120"/>
                  <p:cNvCxnSpPr/>
                  <p:nvPr/>
                </p:nvCxnSpPr>
                <p:spPr>
                  <a:xfrm>
                    <a:off x="6629400" y="3942348"/>
                    <a:ext cx="1956768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/>
                  <p:cNvCxnSpPr/>
                  <p:nvPr/>
                </p:nvCxnSpPr>
                <p:spPr>
                  <a:xfrm>
                    <a:off x="6629400" y="5482389"/>
                    <a:ext cx="1956768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3" name="Rounded Rectangle 122"/>
                  <p:cNvSpPr/>
                  <p:nvPr/>
                </p:nvSpPr>
                <p:spPr>
                  <a:xfrm>
                    <a:off x="6735697" y="3262563"/>
                    <a:ext cx="1600200" cy="135957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4" name="Straight Connector 123"/>
                  <p:cNvCxnSpPr/>
                  <p:nvPr/>
                </p:nvCxnSpPr>
                <p:spPr>
                  <a:xfrm>
                    <a:off x="7607137" y="4622132"/>
                    <a:ext cx="0" cy="89835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5" name="Oval 124"/>
                  <p:cNvSpPr/>
                  <p:nvPr/>
                </p:nvSpPr>
                <p:spPr>
                  <a:xfrm>
                    <a:off x="7489832" y="5405305"/>
                    <a:ext cx="216568" cy="19250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6" name="TextBox 125"/>
                      <p:cNvSpPr txBox="1"/>
                      <p:nvPr/>
                    </p:nvSpPr>
                    <p:spPr>
                      <a:xfrm>
                        <a:off x="6699449" y="3552491"/>
                        <a:ext cx="1853168" cy="6952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oMath>
                        </a14:m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14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99449" y="3552491"/>
                        <a:ext cx="1853168" cy="6952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2381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19" name="TextBox 118"/>
                <p:cNvSpPr txBox="1"/>
                <p:nvPr/>
              </p:nvSpPr>
              <p:spPr>
                <a:xfrm>
                  <a:off x="6765592" y="5075436"/>
                  <a:ext cx="1026737" cy="406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Mode </a:t>
                  </a:r>
                  <a:endParaRPr lang="en-US" sz="1200" dirty="0"/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6745462" y="6078881"/>
                  <a:ext cx="1026737" cy="406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Qubit</a:t>
                  </a:r>
                  <a:endParaRPr lang="en-US" sz="1200" dirty="0"/>
                </a:p>
              </p:txBody>
            </p:sp>
          </p:grpSp>
        </p:grpSp>
        <p:grpSp>
          <p:nvGrpSpPr>
            <p:cNvPr id="127" name="Group 126"/>
            <p:cNvGrpSpPr/>
            <p:nvPr/>
          </p:nvGrpSpPr>
          <p:grpSpPr>
            <a:xfrm>
              <a:off x="9647129" y="3855502"/>
              <a:ext cx="3036766" cy="1957742"/>
              <a:chOff x="927883" y="2232330"/>
              <a:chExt cx="4060045" cy="2767028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927883" y="2232330"/>
                <a:ext cx="4060045" cy="2731610"/>
                <a:chOff x="1319769" y="3509587"/>
                <a:chExt cx="4060045" cy="2731610"/>
              </a:xfrm>
            </p:grpSpPr>
            <p:grpSp>
              <p:nvGrpSpPr>
                <p:cNvPr id="132" name="Group 131"/>
                <p:cNvGrpSpPr/>
                <p:nvPr/>
              </p:nvGrpSpPr>
              <p:grpSpPr>
                <a:xfrm>
                  <a:off x="1319769" y="3509587"/>
                  <a:ext cx="4060045" cy="2731610"/>
                  <a:chOff x="7602318" y="3367524"/>
                  <a:chExt cx="4060045" cy="2731610"/>
                </a:xfrm>
              </p:grpSpPr>
              <p:grpSp>
                <p:nvGrpSpPr>
                  <p:cNvPr id="139" name="Group 138"/>
                  <p:cNvGrpSpPr/>
                  <p:nvPr/>
                </p:nvGrpSpPr>
                <p:grpSpPr>
                  <a:xfrm>
                    <a:off x="7602318" y="3367524"/>
                    <a:ext cx="4060045" cy="1745897"/>
                    <a:chOff x="7571049" y="4053324"/>
                    <a:chExt cx="3805769" cy="1451643"/>
                  </a:xfrm>
                </p:grpSpPr>
                <p:grpSp>
                  <p:nvGrpSpPr>
                    <p:cNvPr id="194" name="Group 193"/>
                    <p:cNvGrpSpPr/>
                    <p:nvPr/>
                  </p:nvGrpSpPr>
                  <p:grpSpPr>
                    <a:xfrm>
                      <a:off x="8055713" y="4053324"/>
                      <a:ext cx="3321105" cy="1451643"/>
                      <a:chOff x="7827113" y="2994545"/>
                      <a:chExt cx="3321105" cy="1451643"/>
                    </a:xfrm>
                  </p:grpSpPr>
                  <p:cxnSp>
                    <p:nvCxnSpPr>
                      <p:cNvPr id="196" name="Straight Arrow Connector 195"/>
                      <p:cNvCxnSpPr/>
                      <p:nvPr/>
                    </p:nvCxnSpPr>
                    <p:spPr>
                      <a:xfrm>
                        <a:off x="7827113" y="2994545"/>
                        <a:ext cx="0" cy="1451643"/>
                      </a:xfrm>
                      <a:prstGeom prst="straightConnector1">
                        <a:avLst/>
                      </a:prstGeom>
                      <a:ln>
                        <a:headEnd type="triangle"/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97" name="TextBox 196"/>
                          <p:cNvSpPr txBox="1"/>
                          <p:nvPr/>
                        </p:nvSpPr>
                        <p:spPr>
                          <a:xfrm>
                            <a:off x="8694508" y="3274639"/>
                            <a:ext cx="2453710" cy="30708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94508" y="3274639"/>
                            <a:ext cx="2453710" cy="307085"/>
                          </a:xfrm>
                          <a:prstGeom prst="rect">
                            <a:avLst/>
                          </a:prstGeom>
                          <a:blipFill rotWithShape="0"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95" name="Straight Arrow Connector 194"/>
                    <p:cNvCxnSpPr/>
                    <p:nvPr/>
                  </p:nvCxnSpPr>
                  <p:spPr>
                    <a:xfrm>
                      <a:off x="7571049" y="4886274"/>
                      <a:ext cx="2583604" cy="0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8116634" y="5268956"/>
                    <a:ext cx="12032" cy="830178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V="1">
                    <a:off x="7932528" y="5813821"/>
                    <a:ext cx="2790768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2" name="TextBox 141"/>
                      <p:cNvSpPr txBox="1"/>
                      <p:nvPr/>
                    </p:nvSpPr>
                    <p:spPr>
                      <a:xfrm>
                        <a:off x="10086134" y="5158379"/>
                        <a:ext cx="49859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42" name="TextBox 1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86134" y="5158379"/>
                        <a:ext cx="498598" cy="276999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l="-21311" r="-16393" b="-5312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90" name="Straight Arrow Connector 189"/>
                  <p:cNvCxnSpPr/>
                  <p:nvPr/>
                </p:nvCxnSpPr>
                <p:spPr>
                  <a:xfrm>
                    <a:off x="8429350" y="3748650"/>
                    <a:ext cx="0" cy="592207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1" name="TextBox 190"/>
                      <p:cNvSpPr txBox="1"/>
                      <p:nvPr/>
                    </p:nvSpPr>
                    <p:spPr>
                      <a:xfrm>
                        <a:off x="8379148" y="3391064"/>
                        <a:ext cx="29809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79148" y="3391064"/>
                        <a:ext cx="298094" cy="276999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 l="-21429" r="-16667" b="-394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92" name="Straight Arrow Connector 191"/>
                  <p:cNvCxnSpPr/>
                  <p:nvPr/>
                </p:nvCxnSpPr>
                <p:spPr>
                  <a:xfrm flipH="1">
                    <a:off x="8373878" y="4706252"/>
                    <a:ext cx="535427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3" name="TextBox 192"/>
                      <p:cNvSpPr txBox="1"/>
                      <p:nvPr/>
                    </p:nvSpPr>
                    <p:spPr>
                      <a:xfrm>
                        <a:off x="8466683" y="4811111"/>
                        <a:ext cx="497618" cy="6955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5" name="TextBox 4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66683" y="4811111"/>
                        <a:ext cx="497618" cy="695581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33" name="Freeform 132"/>
                <p:cNvSpPr/>
                <p:nvPr/>
              </p:nvSpPr>
              <p:spPr>
                <a:xfrm>
                  <a:off x="1834085" y="3906390"/>
                  <a:ext cx="217306" cy="594661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reeform 133"/>
                <p:cNvSpPr/>
                <p:nvPr/>
              </p:nvSpPr>
              <p:spPr>
                <a:xfrm>
                  <a:off x="3498862" y="3902228"/>
                  <a:ext cx="217306" cy="594661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reeform 134"/>
                <p:cNvSpPr/>
                <p:nvPr/>
              </p:nvSpPr>
              <p:spPr>
                <a:xfrm flipV="1">
                  <a:off x="2626756" y="4481565"/>
                  <a:ext cx="217306" cy="594661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Freeform 135"/>
                <p:cNvSpPr/>
                <p:nvPr/>
              </p:nvSpPr>
              <p:spPr>
                <a:xfrm flipV="1">
                  <a:off x="2886644" y="4479423"/>
                  <a:ext cx="217306" cy="594661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Freeform 136"/>
                <p:cNvSpPr/>
                <p:nvPr/>
              </p:nvSpPr>
              <p:spPr>
                <a:xfrm>
                  <a:off x="2738749" y="5341592"/>
                  <a:ext cx="217306" cy="594661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/>
                    <p:cNvSpPr txBox="1"/>
                    <p:nvPr/>
                  </p:nvSpPr>
                  <p:spPr>
                    <a:xfrm>
                      <a:off x="4152271" y="4372879"/>
                      <a:ext cx="149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1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52271" y="4372879"/>
                      <a:ext cx="149913" cy="276999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32000" r="-28000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2358470" y="4722359"/>
                    <a:ext cx="1940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8470" y="4722359"/>
                    <a:ext cx="194092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9630" r="-29630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067922" y="473837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922" y="4738376"/>
                  <a:ext cx="226023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514" r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5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838200" y="1944005"/>
            <a:ext cx="6152909" cy="10036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Challenges in Cavity Control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69620" y="3554186"/>
            <a:ext cx="6152909" cy="10036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Multimode Conditional Displacements</a:t>
            </a:r>
            <a:endParaRPr lang="en-US" sz="2400" dirty="0"/>
          </a:p>
        </p:txBody>
      </p:sp>
      <p:sp>
        <p:nvSpPr>
          <p:cNvPr id="30" name="Rounded Rectangle 29"/>
          <p:cNvSpPr/>
          <p:nvPr/>
        </p:nvSpPr>
        <p:spPr>
          <a:xfrm>
            <a:off x="838200" y="5096333"/>
            <a:ext cx="6152909" cy="10036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Alternative Schemes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785184" y="3621077"/>
            <a:ext cx="2064970" cy="1022450"/>
            <a:chOff x="8974667" y="5012267"/>
            <a:chExt cx="3009807" cy="1577605"/>
          </a:xfrm>
        </p:grpSpPr>
        <p:sp>
          <p:nvSpPr>
            <p:cNvPr id="12" name="Rectangle 31"/>
            <p:cNvSpPr/>
            <p:nvPr/>
          </p:nvSpPr>
          <p:spPr>
            <a:xfrm>
              <a:off x="8974667" y="5012267"/>
              <a:ext cx="3009807" cy="1577605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9986148" y="5241739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986148" y="5829347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986148" y="6432667"/>
              <a:ext cx="19428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10845135" y="5055239"/>
              <a:ext cx="1139339" cy="1416707"/>
              <a:chOff x="10845135" y="5055239"/>
              <a:chExt cx="1139339" cy="141670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326094" y="5993251"/>
                <a:ext cx="0" cy="403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271018" y="6396531"/>
                <a:ext cx="93508" cy="754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0845135" y="5055239"/>
                <a:ext cx="961917" cy="9641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0913467" y="5178269"/>
                    <a:ext cx="1071007" cy="712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/>
                      <a:t>M</a:t>
                    </a:r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a14:m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3467" y="5178269"/>
                    <a:ext cx="1071007" cy="712333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1333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/>
            <p:cNvSpPr txBox="1"/>
            <p:nvPr/>
          </p:nvSpPr>
          <p:spPr>
            <a:xfrm>
              <a:off x="9077895" y="5130258"/>
              <a:ext cx="923951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Mode 1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88557" y="5708975"/>
              <a:ext cx="909629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Mode 2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37196" y="6179558"/>
              <a:ext cx="848951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Qubit</a:t>
              </a:r>
              <a:endParaRPr 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>
                <a:xfrm>
                  <a:off x="10097947" y="6205938"/>
                  <a:ext cx="747188" cy="317315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7947" y="6205938"/>
                  <a:ext cx="747188" cy="317315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l="-4651" r="-1163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8340092" y="2219875"/>
            <a:ext cx="1147309" cy="607176"/>
            <a:chOff x="8317935" y="3368733"/>
            <a:chExt cx="1304063" cy="717166"/>
          </a:xfrm>
        </p:grpSpPr>
        <p:pic>
          <p:nvPicPr>
            <p:cNvPr id="90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1" name="Straight Connector 90"/>
            <p:cNvCxnSpPr/>
            <p:nvPr/>
          </p:nvCxnSpPr>
          <p:spPr>
            <a:xfrm flipV="1">
              <a:off x="8832586" y="3926449"/>
              <a:ext cx="3375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639157" y="3666623"/>
              <a:ext cx="679113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8530106" y="3521321"/>
              <a:ext cx="905452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8610747" y="3851503"/>
                  <a:ext cx="150571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747" y="3851503"/>
                  <a:ext cx="150571" cy="21811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7273" r="-2272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8441929" y="3613359"/>
                  <a:ext cx="131403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29" y="3613359"/>
                  <a:ext cx="131403" cy="21811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317935" y="3457791"/>
                  <a:ext cx="141753" cy="218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935" y="3457791"/>
                  <a:ext cx="141753" cy="21811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2857" t="-6667" r="-3809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96612" y="2118657"/>
                <a:ext cx="37446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612" y="2118657"/>
                <a:ext cx="37446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>
            <a:off x="9399962" y="2505557"/>
            <a:ext cx="605387" cy="55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0297539" y="1985067"/>
            <a:ext cx="662364" cy="1068498"/>
            <a:chOff x="10274706" y="1708284"/>
            <a:chExt cx="662364" cy="1068498"/>
          </a:xfrm>
        </p:grpSpPr>
        <p:grpSp>
          <p:nvGrpSpPr>
            <p:cNvPr id="32" name="Group 31"/>
            <p:cNvGrpSpPr/>
            <p:nvPr/>
          </p:nvGrpSpPr>
          <p:grpSpPr>
            <a:xfrm>
              <a:off x="10578812" y="2084914"/>
              <a:ext cx="13681" cy="51822"/>
              <a:chOff x="10921121" y="2973876"/>
              <a:chExt cx="23555" cy="108489"/>
            </a:xfrm>
            <a:solidFill>
              <a:schemeClr val="tx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0922445" y="3065662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0921121" y="3019396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0921121" y="2973876"/>
                <a:ext cx="22231" cy="1670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ounded Rectangle 33"/>
            <p:cNvSpPr/>
            <p:nvPr/>
          </p:nvSpPr>
          <p:spPr>
            <a:xfrm>
              <a:off x="10274706" y="1708284"/>
              <a:ext cx="662364" cy="10684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0561514" y="2301087"/>
              <a:ext cx="70546" cy="4468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415062" y="2166031"/>
              <a:ext cx="335766" cy="233197"/>
              <a:chOff x="5898801" y="1006904"/>
              <a:chExt cx="2402391" cy="1997553"/>
            </a:xfrm>
          </p:grpSpPr>
          <p:pic>
            <p:nvPicPr>
              <p:cNvPr id="62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3" name="Straight Connector 62"/>
              <p:cNvCxnSpPr/>
              <p:nvPr/>
            </p:nvCxnSpPr>
            <p:spPr>
              <a:xfrm>
                <a:off x="6471139" y="2481944"/>
                <a:ext cx="12259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32931" y="2463838"/>
              <a:ext cx="335766" cy="233197"/>
              <a:chOff x="5898801" y="1006904"/>
              <a:chExt cx="2402391" cy="1997553"/>
            </a:xfrm>
          </p:grpSpPr>
          <p:pic>
            <p:nvPicPr>
              <p:cNvPr id="5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6" name="Straight Connector 5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0415062" y="1805869"/>
              <a:ext cx="335766" cy="233197"/>
              <a:chOff x="5898801" y="1006904"/>
              <a:chExt cx="2402391" cy="1997553"/>
            </a:xfrm>
          </p:grpSpPr>
          <p:pic>
            <p:nvPicPr>
              <p:cNvPr id="48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9" name="Straight Connector 48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606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Coherent Errors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896011" y="1829869"/>
                <a:ext cx="5199989" cy="4089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Dispersive shift causes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frequency shifts</a:t>
                </a:r>
                <a:r>
                  <a:rPr lang="en-US" sz="2400" dirty="0" smtClean="0"/>
                  <a:t> in </a:t>
                </a:r>
                <a:r>
                  <a:rPr lang="en-US" sz="2400" dirty="0" err="1" smtClean="0"/>
                  <a:t>transmon</a:t>
                </a:r>
                <a:r>
                  <a:rPr lang="en-US" sz="2400" dirty="0" smtClean="0"/>
                  <a:t> from photons in </a:t>
                </a:r>
                <a:r>
                  <a:rPr lang="en-US" sz="24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spectator modes</a:t>
                </a:r>
              </a:p>
              <a:p>
                <a:r>
                  <a:rPr lang="en-US" sz="24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Weaker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 smtClean="0"/>
                  <a:t> and faster gate speeds mitigates this cross-talk error</a:t>
                </a:r>
              </a:p>
              <a:p>
                <a:pPr marL="342900" indent="-342900">
                  <a:buFontTx/>
                  <a:buChar char="-"/>
                </a:pPr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342900" indent="-342900">
                  <a:buFontTx/>
                  <a:buChar char="-"/>
                </a:pPr>
                <a:endParaRPr lang="en-US" sz="24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𝑜h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 smtClean="0">
                    <a:latin typeface="Cambria Math" panose="02040503050406030204" pitchFamily="18" charset="0"/>
                  </a:rPr>
                  <a:t>(</a:t>
                </a:r>
                <a:r>
                  <a:rPr lang="en-US" sz="2000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Spurious Shifts)*(gate speed)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 smtClean="0">
                    <a:latin typeface="Cambria Math" panose="02040503050406030204" pitchFamily="18" charset="0"/>
                  </a:rPr>
                  <a:t>               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𝜒𝛼</m:t>
                        </m:r>
                      </m:den>
                    </m:f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11" y="1829869"/>
                <a:ext cx="5199989" cy="4089068"/>
              </a:xfrm>
              <a:prstGeom prst="rect">
                <a:avLst/>
              </a:prstGeom>
              <a:blipFill rotWithShape="0">
                <a:blip r:embed="rId3"/>
                <a:stretch>
                  <a:fillRect l="-1876" t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674951" y="3254183"/>
                <a:ext cx="112968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spectator</a:t>
                </a:r>
              </a:p>
              <a:p>
                <a:pPr algn="ctr"/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modes</a:t>
                </a:r>
                <a:endParaRPr 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4951" y="3254183"/>
                <a:ext cx="1129683" cy="861774"/>
              </a:xfrm>
              <a:prstGeom prst="rect">
                <a:avLst/>
              </a:prstGeom>
              <a:blipFill rotWithShape="0">
                <a:blip r:embed="rId4"/>
                <a:stretch>
                  <a:fillRect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8419969" y="5205723"/>
                <a:ext cx="3517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969" y="5205723"/>
                <a:ext cx="351763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6374568" y="3827044"/>
            <a:ext cx="1975426" cy="1271130"/>
            <a:chOff x="8317935" y="3368733"/>
            <a:chExt cx="1304063" cy="717166"/>
          </a:xfrm>
        </p:grpSpPr>
        <p:pic>
          <p:nvPicPr>
            <p:cNvPr id="90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1" name="Straight Connector 90"/>
            <p:cNvCxnSpPr/>
            <p:nvPr/>
          </p:nvCxnSpPr>
          <p:spPr>
            <a:xfrm flipV="1">
              <a:off x="8832586" y="3926449"/>
              <a:ext cx="3375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639157" y="3666623"/>
              <a:ext cx="679113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8530106" y="3521321"/>
              <a:ext cx="905452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8610747" y="3851503"/>
                  <a:ext cx="130668" cy="1562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747" y="3851503"/>
                  <a:ext cx="130668" cy="1562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1250" r="-2812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441928" y="3613359"/>
                  <a:ext cx="113398" cy="1562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28" y="3613359"/>
                  <a:ext cx="113398" cy="1562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429" r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8317935" y="3457790"/>
                  <a:ext cx="122964" cy="1562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935" y="3457790"/>
                  <a:ext cx="122964" cy="15628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5161" t="-2174" r="-3871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Group 142"/>
          <p:cNvGrpSpPr/>
          <p:nvPr/>
        </p:nvGrpSpPr>
        <p:grpSpPr>
          <a:xfrm>
            <a:off x="9745445" y="4835838"/>
            <a:ext cx="822871" cy="576020"/>
            <a:chOff x="10348696" y="5643905"/>
            <a:chExt cx="1005104" cy="842418"/>
          </a:xfrm>
        </p:grpSpPr>
        <p:grpSp>
          <p:nvGrpSpPr>
            <p:cNvPr id="144" name="Group 143"/>
            <p:cNvGrpSpPr/>
            <p:nvPr/>
          </p:nvGrpSpPr>
          <p:grpSpPr>
            <a:xfrm>
              <a:off x="10348696" y="5643905"/>
              <a:ext cx="1005104" cy="842418"/>
              <a:chOff x="5898801" y="1006904"/>
              <a:chExt cx="2402391" cy="1997553"/>
            </a:xfrm>
          </p:grpSpPr>
          <p:pic>
            <p:nvPicPr>
              <p:cNvPr id="146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47" name="Straight Connector 146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Oval 149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5" name="Oval 144"/>
            <p:cNvSpPr/>
            <p:nvPr/>
          </p:nvSpPr>
          <p:spPr>
            <a:xfrm>
              <a:off x="10785149" y="6184854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120482" y="3234289"/>
            <a:ext cx="23555" cy="108489"/>
            <a:chOff x="10921121" y="2973876"/>
            <a:chExt cx="23555" cy="108489"/>
          </a:xfrm>
          <a:solidFill>
            <a:schemeClr val="tx1"/>
          </a:solidFill>
        </p:grpSpPr>
        <p:sp>
          <p:nvSpPr>
            <p:cNvPr id="169" name="Oval 168"/>
            <p:cNvSpPr/>
            <p:nvPr/>
          </p:nvSpPr>
          <p:spPr>
            <a:xfrm>
              <a:off x="10922445" y="3065662"/>
              <a:ext cx="22231" cy="1670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10921121" y="3019396"/>
              <a:ext cx="22231" cy="1670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10921121" y="2973876"/>
              <a:ext cx="22231" cy="1670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9779989" y="5486804"/>
            <a:ext cx="822871" cy="576020"/>
            <a:chOff x="10348696" y="5643905"/>
            <a:chExt cx="1005104" cy="842418"/>
          </a:xfrm>
        </p:grpSpPr>
        <p:grpSp>
          <p:nvGrpSpPr>
            <p:cNvPr id="173" name="Group 172"/>
            <p:cNvGrpSpPr/>
            <p:nvPr/>
          </p:nvGrpSpPr>
          <p:grpSpPr>
            <a:xfrm>
              <a:off x="10348696" y="5643905"/>
              <a:ext cx="1005104" cy="842418"/>
              <a:chOff x="5898801" y="1006904"/>
              <a:chExt cx="2402391" cy="1997553"/>
            </a:xfrm>
          </p:grpSpPr>
          <p:pic>
            <p:nvPicPr>
              <p:cNvPr id="17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76" name="Straight Connector 17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9" name="Oval 17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4" name="Oval 173"/>
            <p:cNvSpPr/>
            <p:nvPr/>
          </p:nvSpPr>
          <p:spPr>
            <a:xfrm>
              <a:off x="10785149" y="6184854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9602725" y="2471583"/>
            <a:ext cx="1140451" cy="22369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181"/>
              <p:cNvSpPr/>
              <p:nvPr/>
            </p:nvSpPr>
            <p:spPr>
              <a:xfrm>
                <a:off x="8772565" y="3607710"/>
                <a:ext cx="37446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2" name="Rectangle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565" y="3607710"/>
                <a:ext cx="374461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Straight Connector 183"/>
          <p:cNvCxnSpPr/>
          <p:nvPr/>
        </p:nvCxnSpPr>
        <p:spPr>
          <a:xfrm>
            <a:off x="6842811" y="4268362"/>
            <a:ext cx="113824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6648285" y="3977042"/>
            <a:ext cx="1504476" cy="78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8329272" y="3957424"/>
            <a:ext cx="0" cy="274320"/>
          </a:xfrm>
          <a:prstGeom prst="straightConnector1">
            <a:avLst/>
          </a:prstGeom>
          <a:ln w="3175"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H="1">
            <a:off x="8096531" y="4204513"/>
            <a:ext cx="0" cy="274320"/>
          </a:xfrm>
          <a:prstGeom prst="straightConnector1">
            <a:avLst/>
          </a:prstGeom>
          <a:ln w="3175"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Oval 186"/>
          <p:cNvSpPr/>
          <p:nvPr/>
        </p:nvSpPr>
        <p:spPr>
          <a:xfrm>
            <a:off x="10080705" y="3732724"/>
            <a:ext cx="121466" cy="935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Arrow Connector 187"/>
          <p:cNvCxnSpPr/>
          <p:nvPr/>
        </p:nvCxnSpPr>
        <p:spPr>
          <a:xfrm flipV="1">
            <a:off x="8528907" y="3733619"/>
            <a:ext cx="1027114" cy="389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/>
              <p:cNvSpPr/>
              <p:nvPr/>
            </p:nvSpPr>
            <p:spPr>
              <a:xfrm>
                <a:off x="8607199" y="4687622"/>
                <a:ext cx="3517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9" name="Rectangle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99" y="4687622"/>
                <a:ext cx="351763" cy="33855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/>
          <p:cNvCxnSpPr/>
          <p:nvPr/>
        </p:nvCxnSpPr>
        <p:spPr>
          <a:xfrm>
            <a:off x="8222120" y="4906956"/>
            <a:ext cx="1144621" cy="738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8343618" y="4404433"/>
            <a:ext cx="1144621" cy="738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9838540" y="3404108"/>
            <a:ext cx="578118" cy="504810"/>
            <a:chOff x="9902450" y="3404108"/>
            <a:chExt cx="578118" cy="504810"/>
          </a:xfrm>
        </p:grpSpPr>
        <p:pic>
          <p:nvPicPr>
            <p:cNvPr id="81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1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2450" y="3425850"/>
              <a:ext cx="578118" cy="483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Straight Connector 81"/>
            <p:cNvCxnSpPr/>
            <p:nvPr/>
          </p:nvCxnSpPr>
          <p:spPr>
            <a:xfrm>
              <a:off x="10040179" y="3784839"/>
              <a:ext cx="29500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9987384" y="3644681"/>
              <a:ext cx="40825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9934187" y="3532123"/>
              <a:ext cx="50610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10175590" y="3493022"/>
              <a:ext cx="16927" cy="161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0174582" y="3448204"/>
              <a:ext cx="16927" cy="161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174582" y="3404108"/>
              <a:ext cx="16927" cy="161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869306" y="4027569"/>
            <a:ext cx="578118" cy="488201"/>
            <a:chOff x="5898801" y="1006904"/>
            <a:chExt cx="2402391" cy="1997553"/>
          </a:xfrm>
        </p:grpSpPr>
        <p:pic>
          <p:nvPicPr>
            <p:cNvPr id="92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1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8" name="Straight Connector 97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838540" y="2650106"/>
            <a:ext cx="578118" cy="488201"/>
            <a:chOff x="5898801" y="1006904"/>
            <a:chExt cx="2402391" cy="1997553"/>
          </a:xfrm>
        </p:grpSpPr>
        <p:pic>
          <p:nvPicPr>
            <p:cNvPr id="108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1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9" name="Straight Connector 108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882829" y="5119686"/>
            <a:ext cx="885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Target Modes</a:t>
            </a:r>
            <a:endParaRPr lang="en-US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96005" y="5333803"/>
                <a:ext cx="8143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~10%</m:t>
                      </m:r>
                    </m:oMath>
                  </m:oMathPara>
                </a14:m>
                <a:endParaRPr lang="en-US" sz="24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005" y="5333803"/>
                <a:ext cx="814325" cy="615553"/>
              </a:xfrm>
              <a:prstGeom prst="rect">
                <a:avLst/>
              </a:prstGeom>
              <a:blipFill rotWithShape="0">
                <a:blip r:embed="rId18"/>
                <a:stretch>
                  <a:fillRect r="-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93498" y="5903459"/>
                <a:ext cx="6193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~3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498" y="5903459"/>
                <a:ext cx="619337" cy="553998"/>
              </a:xfrm>
              <a:prstGeom prst="rect">
                <a:avLst/>
              </a:prstGeom>
              <a:blipFill rotWithShape="0">
                <a:blip r:embed="rId19"/>
                <a:stretch>
                  <a:fillRect l="-4902" r="-8824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10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57150">
          <a:solidFill>
            <a:srgbClr val="E34D4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5542</TotalTime>
  <Words>827</Words>
  <Application>Microsoft Office PowerPoint</Application>
  <PresentationFormat>Widescreen</PresentationFormat>
  <Paragraphs>264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Fast Control of Multimode Cavities with Conditional Displacements</vt:lpstr>
      <vt:lpstr>Outline</vt:lpstr>
      <vt:lpstr>3D Cavity QED</vt:lpstr>
      <vt:lpstr>Challenges in Cavity Control I </vt:lpstr>
      <vt:lpstr>Challenges in Cavity Control II </vt:lpstr>
      <vt:lpstr>Challenges in Cavity Control III </vt:lpstr>
      <vt:lpstr>Conditional Displacement Gates</vt:lpstr>
      <vt:lpstr>Outline</vt:lpstr>
      <vt:lpstr>Coherent Errors</vt:lpstr>
      <vt:lpstr>PowerPoint Presentation</vt:lpstr>
      <vt:lpstr>PowerPoint Presentation</vt:lpstr>
      <vt:lpstr>Multimode ECD: State Transfer I</vt:lpstr>
      <vt:lpstr>PowerPoint Presentation</vt:lpstr>
      <vt:lpstr>PowerPoint Presentation</vt:lpstr>
      <vt:lpstr>Outline</vt:lpstr>
      <vt:lpstr>Circle GRAPE</vt:lpstr>
      <vt:lpstr>Example: |g10⟩→|g01⟩  </vt:lpstr>
      <vt:lpstr>Conclusion</vt:lpstr>
      <vt:lpstr>Circle GRAPE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Cross-talk Free Control of Multimode Cavities with Conditional Displacements</dc:title>
  <dc:creator>Eesh Gupta</dc:creator>
  <cp:lastModifiedBy>Eesh Gupta</cp:lastModifiedBy>
  <cp:revision>155</cp:revision>
  <dcterms:created xsi:type="dcterms:W3CDTF">2023-01-25T13:56:33Z</dcterms:created>
  <dcterms:modified xsi:type="dcterms:W3CDTF">2023-02-22T18:32:04Z</dcterms:modified>
</cp:coreProperties>
</file>